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515" r:id="rId3"/>
    <p:sldId id="514" r:id="rId4"/>
    <p:sldId id="257" r:id="rId5"/>
    <p:sldId id="338" r:id="rId6"/>
    <p:sldId id="33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09B3B-042B-44AD-9AD9-B10BE73777F2}" type="datetimeFigureOut">
              <a:rPr lang="it-IT" smtClean="0"/>
              <a:t>14/11/2024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980A7-33DA-4FC0-B003-5EFE0C19DC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11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72132-C11F-4DDA-85A9-8F3D93552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9473" y="1366342"/>
            <a:ext cx="11020425" cy="2752725"/>
          </a:xfrm>
        </p:spPr>
        <p:txBody>
          <a:bodyPr>
            <a:norm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Agroecologia e sostenibilità delle filiere per salvaguardare gli ecosistemi e prevenire i danni degli eventi estremi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3E38B8-936C-4C13-8DB8-09F70CED1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716" y="5557601"/>
            <a:ext cx="8915399" cy="1126283"/>
          </a:xfrm>
        </p:spPr>
        <p:txBody>
          <a:bodyPr>
            <a:norm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Stefano  Bocchi 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Università degli Studi di Milano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Co-fondatore e primo presidente di AIDA Associazione Italiana di Agroecologia</a:t>
            </a:r>
          </a:p>
        </p:txBody>
      </p:sp>
      <p:pic>
        <p:nvPicPr>
          <p:cNvPr id="4" name="Immagine 3" descr="Immagine che contiene Elementi grafici, Carattere, simbolo, grafica&#10;&#10;Descrizione generata automaticamente">
            <a:extLst>
              <a:ext uri="{FF2B5EF4-FFF2-40B4-BE49-F238E27FC236}">
                <a16:creationId xmlns:a16="http://schemas.microsoft.com/office/drawing/2014/main" id="{7F9B59B3-D87D-4A95-A692-0958BDFD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1" y="0"/>
            <a:ext cx="868652" cy="868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 descr="Immagine che contiene testo, logo, Carattere, design&#10;&#10;Descrizione generata automaticamente">
            <a:extLst>
              <a:ext uri="{FF2B5EF4-FFF2-40B4-BE49-F238E27FC236}">
                <a16:creationId xmlns:a16="http://schemas.microsoft.com/office/drawing/2014/main" id="{8C2AAB0D-C458-4E24-8EC3-4735064432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73" y="-10037"/>
            <a:ext cx="868653" cy="857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CB9DCC5-BEF8-4215-8E88-E288574D1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634" y="0"/>
            <a:ext cx="3048366" cy="97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3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70C90-3FE2-4B97-9A8B-FC01295DE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05" y="624110"/>
            <a:ext cx="9954108" cy="1280890"/>
          </a:xfrm>
        </p:spPr>
        <p:txBody>
          <a:bodyPr>
            <a:normAutofit fontScale="90000"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Eventi Estremi: vulnerabilità dell’Italia a causa della sua conformazione geografica, degli insediamenti e delle infrastrutture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68A91C-17B8-440B-97FF-49C6614FDB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3880" y="2576969"/>
            <a:ext cx="1181714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2013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Alluvioni in Sardegna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(ciclone Cleopatra): piogge intense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frane e inondazioni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numerosi morti e danni significativi.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2014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Alluvioni in Liguria e Toscana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piogge estreme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 allagamenti nelle zone di Genova e Carrara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causando danni estesi e disagi alla popolazione locale.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2015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Ondate di calore estive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estate eccezionalmente calda  (soprattutto le aree urbane) 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salute pubblica.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2017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Siccità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uno degli anni più secchi di sempre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riserve idriche e agricoltura, (Regioni del nord Italia)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portata del fiume Po.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2018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Tempesta Vaia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la tempesta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devastazioni nelle foreste delle Dolomiti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forti inondazioni e danni alle infrastrutture nel Nord-est.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2019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Alluvioni in Piemonte e Liguria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piogge intense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hanno provocato esondazioni di fiumi e frane, danneggiando case e strade e mettendo in pericolo la vita degli abitanti.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2020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Ondate di calore e scioglimento accelerato dei ghiacciai alpini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temperature molto elevate hanno peggiorato la situazione dei ghiacciai italiani, che hanno perso un’ampia porzione della loro superficie.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2021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Inondazioni in Emilia-Romagna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piogge persistenti hanno causato l’esondazione di diversi fiumi, danneggiando infrastrutture e abitazioni.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2022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Siccità record nel Nord Italia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una delle peggiori crisi idriche degli ultimi decenni, che ha portato il fiume Po a livelli storicamente bassi e gravi problemi per l'agricoltura e l’approvvigionamento idrico.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2023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Alluvioni in Emilia-Romagna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intense precipitazioni hanno causato gravi esondazioni in tutta la regione, provocando diverse vittime e danni diffusi a case, strade e campi agricoli​</a:t>
            </a:r>
          </a:p>
        </p:txBody>
      </p:sp>
    </p:spTree>
    <p:extLst>
      <p:ext uri="{BB962C8B-B14F-4D97-AF65-F5344CB8AC3E}">
        <p14:creationId xmlns:p14="http://schemas.microsoft.com/office/powerpoint/2010/main" val="258677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2500" y="166482"/>
            <a:ext cx="11677650" cy="960668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Sistema Agro-alimentare: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la più potente leva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di cambiamento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     (Report IPCC)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9797464" y="1499530"/>
            <a:ext cx="2394536" cy="3364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sz="9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Margini importanti di riduzione di questi impatti sul nostro pianeta grazie a significativi interventi su opzioni diverse</a:t>
            </a:r>
            <a:r>
              <a:rPr lang="it-IT" altLang="it-IT" sz="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altLang="it-IT" sz="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Le principali (in figura), che avrebbero anche risvolti di convenienza economica, sono quelle che riguardano </a:t>
            </a:r>
          </a:p>
          <a:p>
            <a:pPr>
              <a:buAutoNum type="arabicParenR"/>
            </a:pPr>
            <a:r>
              <a:rPr lang="it-IT" altLang="it-IT" sz="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tecniche di sequestro/stoccaggio del carbonio, </a:t>
            </a:r>
          </a:p>
          <a:p>
            <a:pPr>
              <a:buAutoNum type="arabicParenR"/>
            </a:pPr>
            <a:r>
              <a:rPr lang="it-IT" altLang="it-IT" sz="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2) la riduzione/azzeramento della deforestazione, </a:t>
            </a:r>
          </a:p>
          <a:p>
            <a:pPr>
              <a:buAutoNum type="arabicParenR"/>
            </a:pPr>
            <a:r>
              <a:rPr lang="it-IT" altLang="it-IT" sz="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3) azioni di rigenerazione degli ecosistemi e riforestazione.</a:t>
            </a:r>
            <a:endParaRPr lang="it-IT" altLang="it-IT" sz="900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76" y="1499530"/>
            <a:ext cx="9640488" cy="471165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C26007B-3E49-4500-80E9-CBA29880F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550" y="4056166"/>
            <a:ext cx="2076450" cy="278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AAB1A8-DD40-4E30-B2D3-B63A31458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525" y="128810"/>
            <a:ext cx="8911687" cy="1280890"/>
          </a:xfrm>
        </p:spPr>
        <p:txBody>
          <a:bodyPr/>
          <a:lstStyle/>
          <a:p>
            <a:r>
              <a:rPr lang="it-IT" dirty="0"/>
              <a:t>Le politiche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9408639-2782-4F70-81BC-82EB7A9BC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979" y="1254125"/>
            <a:ext cx="4168804" cy="545865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8AB560A-E3CF-4B47-865A-BFBBC93C0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9352" y="3733799"/>
            <a:ext cx="2108669" cy="29953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E8F5E35-2AAE-4402-89F7-75B0DB76B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149" y="1399343"/>
            <a:ext cx="3915992" cy="54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1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A081C3-8477-40B6-A88C-8DC4732F0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550" y="0"/>
            <a:ext cx="8911687" cy="1280890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transizione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agroecologica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4FC88B8-45AF-4B6D-B1A6-D0347A79C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939" y="671289"/>
            <a:ext cx="10074431" cy="560070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88A2A4A-368B-4E59-9E6C-42C3BC9B405D}"/>
              </a:ext>
            </a:extLst>
          </p:cNvPr>
          <p:cNvSpPr txBox="1"/>
          <p:nvPr/>
        </p:nvSpPr>
        <p:spPr>
          <a:xfrm>
            <a:off x="171450" y="6271990"/>
            <a:ext cx="3398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Fonti: </a:t>
            </a:r>
            <a:r>
              <a:rPr lang="it-IT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Gliessman</a:t>
            </a:r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 2007, HPLE 2019</a:t>
            </a:r>
          </a:p>
        </p:txBody>
      </p:sp>
    </p:spTree>
    <p:extLst>
      <p:ext uri="{BB962C8B-B14F-4D97-AF65-F5344CB8AC3E}">
        <p14:creationId xmlns:p14="http://schemas.microsoft.com/office/powerpoint/2010/main" val="90479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F469D5-8391-4A65-9A81-74DE73AEB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350" y="-16335"/>
            <a:ext cx="10170575" cy="12808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L’agroecologia affamerà il mondo, l’Europa e l’Italia ?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C2E4CAF-7784-4DCB-A69D-DFB15FABF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672585"/>
            <a:ext cx="4914900" cy="2457450"/>
          </a:xfrm>
          <a:prstGeom prst="rect">
            <a:avLst/>
          </a:prstGeom>
        </p:spPr>
      </p:pic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0841F7AD-092D-4149-93EB-78F1FDCFA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851" y="459346"/>
            <a:ext cx="4286024" cy="288392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A42B4FD-D10B-4422-92F5-13081EDFE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26" y="3176366"/>
            <a:ext cx="10043715" cy="375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17448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1524</TotalTime>
  <Words>426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</vt:lpstr>
      <vt:lpstr>Wingdings 3</vt:lpstr>
      <vt:lpstr>Filo</vt:lpstr>
      <vt:lpstr>Agroecologia e sostenibilità delle filiere per salvaguardare gli ecosistemi e prevenire i danni degli eventi estremi </vt:lpstr>
      <vt:lpstr>Eventi Estremi: vulnerabilità dell’Italia a causa della sua conformazione geografica, degli insediamenti e delle infrastrutture</vt:lpstr>
      <vt:lpstr>Sistema Agro-alimentare: la più potente leva di cambiamento       (Report IPCC)</vt:lpstr>
      <vt:lpstr>Le politiche</vt:lpstr>
      <vt:lpstr>La transizione agroecologica</vt:lpstr>
      <vt:lpstr>L’agroecologia affamerà il mondo, l’Europa e l’Italia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Bocchi</dc:creator>
  <cp:lastModifiedBy>Stefano Bocchi</cp:lastModifiedBy>
  <cp:revision>34</cp:revision>
  <dcterms:created xsi:type="dcterms:W3CDTF">2024-11-13T13:51:23Z</dcterms:created>
  <dcterms:modified xsi:type="dcterms:W3CDTF">2024-11-14T15:26:58Z</dcterms:modified>
</cp:coreProperties>
</file>