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559958" r:id="rId1"/>
  </p:sldMasterIdLst>
  <p:notesMasterIdLst>
    <p:notesMasterId r:id="rId12"/>
  </p:notesMasterIdLst>
  <p:handoutMasterIdLst>
    <p:handoutMasterId r:id="rId13"/>
  </p:handoutMasterIdLst>
  <p:sldIdLst>
    <p:sldId id="4121" r:id="rId2"/>
    <p:sldId id="2147479817" r:id="rId3"/>
    <p:sldId id="2147479818" r:id="rId4"/>
    <p:sldId id="2147479884" r:id="rId5"/>
    <p:sldId id="2147480051" r:id="rId6"/>
    <p:sldId id="2147480055" r:id="rId7"/>
    <p:sldId id="2147480052" r:id="rId8"/>
    <p:sldId id="2147479899" r:id="rId9"/>
    <p:sldId id="2147479883" r:id="rId10"/>
    <p:sldId id="2147479865" r:id="rId11"/>
  </p:sldIdLst>
  <p:sldSz cx="12192000" cy="6858000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B58A4"/>
    <a:srgbClr val="A0CB8B"/>
    <a:srgbClr val="213315"/>
    <a:srgbClr val="E9EBF5"/>
    <a:srgbClr val="C55A11"/>
    <a:srgbClr val="FFFFFF"/>
    <a:srgbClr val="00B050"/>
    <a:srgbClr val="5B9BD5"/>
    <a:srgbClr val="F9501E"/>
    <a:srgbClr val="FE4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946294-2E8D-481E-8410-DE63DE47557C}" v="8" dt="2023-10-31T10:48:44.026"/>
    <p1510:client id="{D2BC6D76-38AD-4D14-A5C1-AE370832E802}" v="116" dt="2023-10-30T11:59:06.0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E171933-4619-4E11-9A3F-F7608DF75F80}" styleName="Stile medio 1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Stile medio 3 - 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Stile medio 3 - 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Stile medio 3 - Color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57" autoAdjust="0"/>
    <p:restoredTop sz="94077" autoAdjust="0"/>
  </p:normalViewPr>
  <p:slideViewPr>
    <p:cSldViewPr>
      <p:cViewPr varScale="1">
        <p:scale>
          <a:sx n="95" d="100"/>
          <a:sy n="95" d="100"/>
        </p:scale>
        <p:origin x="317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70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-65958"/>
    </p:cViewPr>
  </p:sorterViewPr>
  <p:notesViewPr>
    <p:cSldViewPr>
      <p:cViewPr varScale="1">
        <p:scale>
          <a:sx n="51" d="100"/>
          <a:sy n="51" d="100"/>
        </p:scale>
        <p:origin x="-2994" y="-96"/>
      </p:cViewPr>
      <p:guideLst>
        <p:guide orient="horz" pos="311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500" name="Rectangle 4">
            <a:extLst>
              <a:ext uri="{FF2B5EF4-FFF2-40B4-BE49-F238E27FC236}">
                <a16:creationId xmlns:a16="http://schemas.microsoft.com/office/drawing/2014/main" id="{B3344C1C-82F0-FCED-9C48-7972FEE3317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6352"/>
            <a:ext cx="2945659" cy="49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5" tIns="46198" rIns="92395" bIns="46198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2501" name="Rectangle 5">
            <a:extLst>
              <a:ext uri="{FF2B5EF4-FFF2-40B4-BE49-F238E27FC236}">
                <a16:creationId xmlns:a16="http://schemas.microsoft.com/office/drawing/2014/main" id="{372AAE12-52C0-6F93-57B3-938019BB89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6352"/>
            <a:ext cx="2945659" cy="49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5" tIns="46198" rIns="92395" bIns="4619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CC4F453-C748-0142-828E-C63D695D123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EE2DF98-7165-DE84-1672-DEB9B30AC9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659" cy="49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5" tIns="46198" rIns="92395" bIns="46198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4AD878E-EA2B-4D33-51C7-5E86059CDBD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2"/>
            <a:ext cx="2945659" cy="49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5" tIns="46198" rIns="92395" bIns="4619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2820" name="Rectangle 4">
            <a:extLst>
              <a:ext uri="{FF2B5EF4-FFF2-40B4-BE49-F238E27FC236}">
                <a16:creationId xmlns:a16="http://schemas.microsoft.com/office/drawing/2014/main" id="{3F5D9A74-4567-30FC-5A38-036C03C617E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39775"/>
            <a:ext cx="658018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9024E8C-597A-2465-80A2-D5B71BA1572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88964"/>
            <a:ext cx="5438140" cy="444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5" tIns="46198" rIns="92395" bIns="461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B330A474-BC45-E034-01A6-70DD527908C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6352"/>
            <a:ext cx="2945659" cy="49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5" tIns="46198" rIns="92395" bIns="46198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2C9ABAAC-6441-CCBD-F31E-3884EFA7D8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6352"/>
            <a:ext cx="2945659" cy="49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5" tIns="46198" rIns="92395" bIns="4619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C60535-343C-9549-8003-791D1972388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25640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aturale.com/differenza-tra-grano-duro-e-grano-tenero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B1DC99-8E5F-CF57-B8B9-CD6F7F4C5E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25ADB69-F02B-4F5E-8B3C-6424EF1A0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C355C0-A262-81CA-B8D5-D6AEB6D4E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8F283E-5C06-8709-8B77-5260C1477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E8BB49-728A-F5CA-491F-5C03E9815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32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7B771B-FED7-C456-AE01-FBD295D56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D2B2734-1FB4-DAF1-6680-FB4B9EBB8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692B57-049A-A125-82FC-9A41D6DF7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7DA213-5AF5-5617-4E78-1880BB93B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5199CE-B35A-0E21-24EB-07261E6B9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5624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E2CEA17-62D8-53E9-51BD-CEC5A68A3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5528CE-4E2E-96AD-5DED-D52A44766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7E2316-2E24-9FAD-E9D9-1E4965750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41B41C-A780-4788-B140-F67DED48B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62FBFD-2561-1E67-2CFA-01028CB58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8478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800" y="116632"/>
            <a:ext cx="10058400" cy="762000"/>
          </a:xfr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50800" y="1394828"/>
            <a:ext cx="11176000" cy="51054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E9840-A9D6-41DA-A76A-937DA3F7AA3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87223286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i sia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data 3">
            <a:extLst>
              <a:ext uri="{FF2B5EF4-FFF2-40B4-BE49-F238E27FC236}">
                <a16:creationId xmlns:a16="http://schemas.microsoft.com/office/drawing/2014/main" id="{CFE1DF53-32D0-456E-8221-7FCD23325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2" name="Segnaposto piè di pagina 4">
            <a:extLst>
              <a:ext uri="{FF2B5EF4-FFF2-40B4-BE49-F238E27FC236}">
                <a16:creationId xmlns:a16="http://schemas.microsoft.com/office/drawing/2014/main" id="{DC108F1B-58C5-43B6-8251-B1392CA9A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C530B1E0-03D4-4E5B-A2A7-903B17B30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EA87306C-81BA-4795-A5CA-9392456A8C1E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730338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6">
            <a:extLst>
              <a:ext uri="{FF2B5EF4-FFF2-40B4-BE49-F238E27FC236}">
                <a16:creationId xmlns:a16="http://schemas.microsoft.com/office/drawing/2014/main" id="{77841D8A-C62C-4F68-A23B-C9031D65641B}"/>
              </a:ext>
            </a:extLst>
          </p:cNvPr>
          <p:cNvSpPr txBox="1"/>
          <p:nvPr userDrawn="1"/>
        </p:nvSpPr>
        <p:spPr>
          <a:xfrm>
            <a:off x="5943600" y="4858012"/>
            <a:ext cx="453970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200" spc="25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Dipartimento di Scienze Agrarie Alimentari e Ambientali</a:t>
            </a:r>
            <a:endParaRPr sz="1200" dirty="0">
              <a:solidFill>
                <a:schemeClr val="bg1"/>
              </a:solidFill>
              <a:latin typeface="Arial Nova" panose="020B0504020202020204" pitchFamily="34" charset="0"/>
              <a:cs typeface="Bahnschrift Light" panose="020F0302020204030204" pitchFamily="34" charset="0"/>
            </a:endParaRPr>
          </a:p>
        </p:txBody>
      </p:sp>
      <p:sp>
        <p:nvSpPr>
          <p:cNvPr id="33" name="object 10">
            <a:extLst>
              <a:ext uri="{FF2B5EF4-FFF2-40B4-BE49-F238E27FC236}">
                <a16:creationId xmlns:a16="http://schemas.microsoft.com/office/drawing/2014/main" id="{1180242D-420C-43E1-A56D-D85C2308FEDD}"/>
              </a:ext>
            </a:extLst>
          </p:cNvPr>
          <p:cNvSpPr txBox="1">
            <a:spLocks noGrp="1"/>
          </p:cNvSpPr>
          <p:nvPr>
            <p:ph type="title" idx="4294967295" hasCustomPrompt="1"/>
          </p:nvPr>
        </p:nvSpPr>
        <p:spPr>
          <a:xfrm>
            <a:off x="5404818" y="2971800"/>
            <a:ext cx="674908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spcBef>
                <a:spcPts val="0"/>
              </a:spcBef>
              <a:defRPr>
                <a:solidFill>
                  <a:srgbClr val="53555A"/>
                </a:solidFill>
                <a:latin typeface="Arial Nova Cond" panose="020B0506020202020204" pitchFamily="34" charset="0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6000" spc="10" dirty="0">
                <a:solidFill>
                  <a:srgbClr val="53555A"/>
                </a:solidFill>
                <a:latin typeface="Arial Nova Cond" panose="020B0506020202020204" pitchFamily="34" charset="0"/>
                <a:cs typeface="Bahnschrift Light" panose="020F0302020204030204" pitchFamily="34" charset="0"/>
              </a:rPr>
              <a:t>GRAZIE</a:t>
            </a:r>
            <a:endParaRPr sz="6000" spc="10" dirty="0">
              <a:latin typeface="Bahnschrift Light Condensed" panose="020B0502040204020203" pitchFamily="34" charset="0"/>
              <a:cs typeface="Bahnschrift Light" panose="020F0302020204030204" pitchFamily="34" charset="0"/>
            </a:endParaRPr>
          </a:p>
        </p:txBody>
      </p:sp>
      <p:pic>
        <p:nvPicPr>
          <p:cNvPr id="3" name="Segnaposto immagine 14">
            <a:extLst>
              <a:ext uri="{FF2B5EF4-FFF2-40B4-BE49-F238E27FC236}">
                <a16:creationId xmlns:a16="http://schemas.microsoft.com/office/drawing/2014/main" id="{6A0FAAF0-52B5-E5A2-50DD-670EEC4875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115" r="20115"/>
          <a:stretch/>
        </p:blipFill>
        <p:spPr>
          <a:xfrm>
            <a:off x="0" y="0"/>
            <a:ext cx="4539701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09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TESTO s/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DADB9-2D92-44AE-AB26-0C3F23F2B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278" y="533400"/>
            <a:ext cx="10971722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dirty="0">
                <a:latin typeface="Arial Nova Cond Light" panose="020B0306020202020204" pitchFamily="34" charset="0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r>
              <a:rPr lang="it-IT" dirty="0"/>
              <a:t>FARE CLIC PER MODIFICARE IL TITOLO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7091B6-8FCB-44EE-8897-393C99E27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277" y="1676400"/>
            <a:ext cx="10971722" cy="446895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>
                <a:latin typeface="Arial Nova Light" panose="020B0304020202020204" pitchFamily="34" charset="0"/>
              </a:defRPr>
            </a:lvl1pPr>
            <a:lvl2pPr marL="285750" indent="-285750">
              <a:buFont typeface="Bahnschrift Light" panose="020B0502040204020203" pitchFamily="34" charset="0"/>
              <a:buChar char="–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2pPr>
            <a:lvl3pPr marL="622300" indent="-285750">
              <a:buFont typeface="Courier New" panose="02070309020205020404" pitchFamily="49" charset="0"/>
              <a:buChar char="o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3pPr>
            <a:lvl4pPr marL="901700" indent="-285750">
              <a:buFont typeface="Arial" panose="020B0604020202020204" pitchFamily="34" charset="0"/>
              <a:buChar char="•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4pPr>
            <a:lvl5pPr marL="2114550" indent="-285750">
              <a:buFont typeface="Bahnschrift Light" panose="020B0502040204020203" pitchFamily="34" charset="0"/>
              <a:buChar char="–"/>
              <a:defRPr sz="1400">
                <a:latin typeface="Bahnschrift Light" panose="020B0502040204020203" pitchFamily="34" charset="0"/>
              </a:defRPr>
            </a:lvl5pPr>
          </a:lstStyle>
          <a:p>
            <a:pPr lvl="0"/>
            <a:r>
              <a:rPr lang="it-IT" dirty="0"/>
              <a:t>Fare clic per modificare il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29" name="object 10">
            <a:extLst>
              <a:ext uri="{FF2B5EF4-FFF2-40B4-BE49-F238E27FC236}">
                <a16:creationId xmlns:a16="http://schemas.microsoft.com/office/drawing/2014/main" id="{2D6C844E-8B61-4981-AB97-F4B37BB3ACBF}"/>
              </a:ext>
            </a:extLst>
          </p:cNvPr>
          <p:cNvSpPr/>
          <p:nvPr userDrawn="1"/>
        </p:nvSpPr>
        <p:spPr>
          <a:xfrm>
            <a:off x="11734800" y="611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445134" h="445134">
                <a:moveTo>
                  <a:pt x="222351" y="444715"/>
                </a:moveTo>
                <a:lnTo>
                  <a:pt x="267165" y="440198"/>
                </a:lnTo>
                <a:lnTo>
                  <a:pt x="308904" y="427241"/>
                </a:lnTo>
                <a:lnTo>
                  <a:pt x="346673" y="406740"/>
                </a:lnTo>
                <a:lnTo>
                  <a:pt x="379580" y="379588"/>
                </a:lnTo>
                <a:lnTo>
                  <a:pt x="406731" y="346680"/>
                </a:lnTo>
                <a:lnTo>
                  <a:pt x="427230" y="308911"/>
                </a:lnTo>
                <a:lnTo>
                  <a:pt x="440186" y="267174"/>
                </a:lnTo>
                <a:lnTo>
                  <a:pt x="444703" y="222364"/>
                </a:lnTo>
                <a:lnTo>
                  <a:pt x="440186" y="177549"/>
                </a:lnTo>
                <a:lnTo>
                  <a:pt x="427230" y="135809"/>
                </a:lnTo>
                <a:lnTo>
                  <a:pt x="406731" y="98038"/>
                </a:lnTo>
                <a:lnTo>
                  <a:pt x="379580" y="65128"/>
                </a:lnTo>
                <a:lnTo>
                  <a:pt x="346673" y="37976"/>
                </a:lnTo>
                <a:lnTo>
                  <a:pt x="308904" y="17474"/>
                </a:lnTo>
                <a:lnTo>
                  <a:pt x="267165" y="4517"/>
                </a:lnTo>
                <a:lnTo>
                  <a:pt x="222351" y="0"/>
                </a:lnTo>
                <a:lnTo>
                  <a:pt x="177537" y="4517"/>
                </a:lnTo>
                <a:lnTo>
                  <a:pt x="135799" y="17474"/>
                </a:lnTo>
                <a:lnTo>
                  <a:pt x="98029" y="37976"/>
                </a:lnTo>
                <a:lnTo>
                  <a:pt x="65122" y="65128"/>
                </a:lnTo>
                <a:lnTo>
                  <a:pt x="37972" y="98038"/>
                </a:lnTo>
                <a:lnTo>
                  <a:pt x="17472" y="135809"/>
                </a:lnTo>
                <a:lnTo>
                  <a:pt x="4517" y="177549"/>
                </a:lnTo>
                <a:lnTo>
                  <a:pt x="0" y="222364"/>
                </a:lnTo>
                <a:lnTo>
                  <a:pt x="4517" y="267174"/>
                </a:lnTo>
                <a:lnTo>
                  <a:pt x="17472" y="308911"/>
                </a:lnTo>
                <a:lnTo>
                  <a:pt x="37972" y="346680"/>
                </a:lnTo>
                <a:lnTo>
                  <a:pt x="65122" y="379588"/>
                </a:lnTo>
                <a:lnTo>
                  <a:pt x="98029" y="406740"/>
                </a:lnTo>
                <a:lnTo>
                  <a:pt x="135799" y="427241"/>
                </a:lnTo>
                <a:lnTo>
                  <a:pt x="177537" y="440198"/>
                </a:lnTo>
                <a:lnTo>
                  <a:pt x="222351" y="444715"/>
                </a:lnTo>
                <a:close/>
              </a:path>
            </a:pathLst>
          </a:custGeom>
          <a:ln w="8890">
            <a:solidFill>
              <a:srgbClr val="FDBE56"/>
            </a:solidFill>
          </a:ln>
        </p:spPr>
        <p:txBody>
          <a:bodyPr wrap="square" lIns="0" tIns="0" rIns="0" bIns="0" rtlCol="0"/>
          <a:lstStyle/>
          <a:p>
            <a:pPr algn="ctr"/>
            <a:endParaRPr dirty="0">
              <a:latin typeface="Bahnschrift Light" panose="020B0502040204020203" pitchFamily="34" charset="0"/>
            </a:endParaRPr>
          </a:p>
        </p:txBody>
      </p:sp>
      <p:sp>
        <p:nvSpPr>
          <p:cNvPr id="30" name="Segnaposto piè di pagina 5">
            <a:extLst>
              <a:ext uri="{FF2B5EF4-FFF2-40B4-BE49-F238E27FC236}">
                <a16:creationId xmlns:a16="http://schemas.microsoft.com/office/drawing/2014/main" id="{50F4C784-2BD7-4D9A-9A7C-6665D4E9FE8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9852000" y="6453506"/>
            <a:ext cx="2340000" cy="234000"/>
          </a:xfrm>
          <a:solidFill>
            <a:srgbClr val="FBBC4A"/>
          </a:solidFill>
          <a:ln>
            <a:noFill/>
          </a:ln>
        </p:spPr>
        <p:txBody>
          <a:bodyPr wrap="none" lIns="72000" tIns="36000" rIns="72000" bIns="36000" rtlCol="0">
            <a:noAutofit/>
          </a:bodyPr>
          <a:lstStyle>
            <a:lvl1pPr>
              <a:defRPr lang="it-IT" sz="1200" dirty="0">
                <a:solidFill>
                  <a:schemeClr val="bg1"/>
                </a:solidFill>
                <a:latin typeface="Bahnschrift Light" panose="020F0302020204030204" pitchFamily="34" charset="0"/>
                <a:cs typeface="Bahnschrift Light" panose="020F0302020204030204" pitchFamily="34" charset="0"/>
              </a:defRPr>
            </a:lvl1pPr>
          </a:lstStyle>
          <a:p>
            <a:pPr algn="l"/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4BBE9C-979D-44BC-980D-36FD68A5BF9E}"/>
              </a:ext>
            </a:extLst>
          </p:cNvPr>
          <p:cNvSpPr txBox="1"/>
          <p:nvPr userDrawn="1"/>
        </p:nvSpPr>
        <p:spPr>
          <a:xfrm>
            <a:off x="11806800" y="148845"/>
            <a:ext cx="216000" cy="184666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E1EE9D5F-AEBD-4A21-8016-4A9D2B0A2393}" type="slidenum">
              <a:rPr lang="it-IT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ova Cond Light" panose="020B0306020202020204" pitchFamily="34" charset="0"/>
              </a:rPr>
              <a:t>‹N›</a:t>
            </a:fld>
            <a:endParaRPr lang="it-IT" sz="12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256848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D571BC4F-FF76-4410-4527-D57EC5683EC3}"/>
              </a:ext>
            </a:extLst>
          </p:cNvPr>
          <p:cNvSpPr/>
          <p:nvPr userDrawn="1"/>
        </p:nvSpPr>
        <p:spPr>
          <a:xfrm>
            <a:off x="10200456" y="0"/>
            <a:ext cx="1991544" cy="6597353"/>
          </a:xfrm>
          <a:custGeom>
            <a:avLst/>
            <a:gdLst>
              <a:gd name="connsiteX0" fmla="*/ 0 w 1991544"/>
              <a:gd name="connsiteY0" fmla="*/ 0 h 6597353"/>
              <a:gd name="connsiteX1" fmla="*/ 517801 w 1991544"/>
              <a:gd name="connsiteY1" fmla="*/ 0 h 6597353"/>
              <a:gd name="connsiteX2" fmla="*/ 995772 w 1991544"/>
              <a:gd name="connsiteY2" fmla="*/ 0 h 6597353"/>
              <a:gd name="connsiteX3" fmla="*/ 1493658 w 1991544"/>
              <a:gd name="connsiteY3" fmla="*/ 0 h 6597353"/>
              <a:gd name="connsiteX4" fmla="*/ 1991544 w 1991544"/>
              <a:gd name="connsiteY4" fmla="*/ 0 h 6597353"/>
              <a:gd name="connsiteX5" fmla="*/ 1991544 w 1991544"/>
              <a:gd name="connsiteY5" fmla="*/ 467812 h 6597353"/>
              <a:gd name="connsiteX6" fmla="*/ 1991544 w 1991544"/>
              <a:gd name="connsiteY6" fmla="*/ 869651 h 6597353"/>
              <a:gd name="connsiteX7" fmla="*/ 1991544 w 1991544"/>
              <a:gd name="connsiteY7" fmla="*/ 1337463 h 6597353"/>
              <a:gd name="connsiteX8" fmla="*/ 1991544 w 1991544"/>
              <a:gd name="connsiteY8" fmla="*/ 1871249 h 6597353"/>
              <a:gd name="connsiteX9" fmla="*/ 1991544 w 1991544"/>
              <a:gd name="connsiteY9" fmla="*/ 2471009 h 6597353"/>
              <a:gd name="connsiteX10" fmla="*/ 1991544 w 1991544"/>
              <a:gd name="connsiteY10" fmla="*/ 2938821 h 6597353"/>
              <a:gd name="connsiteX11" fmla="*/ 1991544 w 1991544"/>
              <a:gd name="connsiteY11" fmla="*/ 3670527 h 6597353"/>
              <a:gd name="connsiteX12" fmla="*/ 1991544 w 1991544"/>
              <a:gd name="connsiteY12" fmla="*/ 4270287 h 6597353"/>
              <a:gd name="connsiteX13" fmla="*/ 1991544 w 1991544"/>
              <a:gd name="connsiteY13" fmla="*/ 5001993 h 6597353"/>
              <a:gd name="connsiteX14" fmla="*/ 1991544 w 1991544"/>
              <a:gd name="connsiteY14" fmla="*/ 5667726 h 6597353"/>
              <a:gd name="connsiteX15" fmla="*/ 1991544 w 1991544"/>
              <a:gd name="connsiteY15" fmla="*/ 6597353 h 6597353"/>
              <a:gd name="connsiteX16" fmla="*/ 1473743 w 1991544"/>
              <a:gd name="connsiteY16" fmla="*/ 6597353 h 6597353"/>
              <a:gd name="connsiteX17" fmla="*/ 955941 w 1991544"/>
              <a:gd name="connsiteY17" fmla="*/ 6597353 h 6597353"/>
              <a:gd name="connsiteX18" fmla="*/ 458055 w 1991544"/>
              <a:gd name="connsiteY18" fmla="*/ 6597353 h 6597353"/>
              <a:gd name="connsiteX19" fmla="*/ 0 w 1991544"/>
              <a:gd name="connsiteY19" fmla="*/ 6597353 h 6597353"/>
              <a:gd name="connsiteX20" fmla="*/ 0 w 1991544"/>
              <a:gd name="connsiteY20" fmla="*/ 5865647 h 6597353"/>
              <a:gd name="connsiteX21" fmla="*/ 0 w 1991544"/>
              <a:gd name="connsiteY21" fmla="*/ 5133940 h 6597353"/>
              <a:gd name="connsiteX22" fmla="*/ 0 w 1991544"/>
              <a:gd name="connsiteY22" fmla="*/ 4534181 h 6597353"/>
              <a:gd name="connsiteX23" fmla="*/ 0 w 1991544"/>
              <a:gd name="connsiteY23" fmla="*/ 3868448 h 6597353"/>
              <a:gd name="connsiteX24" fmla="*/ 0 w 1991544"/>
              <a:gd name="connsiteY24" fmla="*/ 3268689 h 6597353"/>
              <a:gd name="connsiteX25" fmla="*/ 0 w 1991544"/>
              <a:gd name="connsiteY25" fmla="*/ 2668929 h 6597353"/>
              <a:gd name="connsiteX26" fmla="*/ 0 w 1991544"/>
              <a:gd name="connsiteY26" fmla="*/ 2069170 h 6597353"/>
              <a:gd name="connsiteX27" fmla="*/ 0 w 1991544"/>
              <a:gd name="connsiteY27" fmla="*/ 1667331 h 6597353"/>
              <a:gd name="connsiteX28" fmla="*/ 0 w 1991544"/>
              <a:gd name="connsiteY28" fmla="*/ 1001598 h 6597353"/>
              <a:gd name="connsiteX29" fmla="*/ 0 w 1991544"/>
              <a:gd name="connsiteY29" fmla="*/ 599759 h 6597353"/>
              <a:gd name="connsiteX30" fmla="*/ 0 w 1991544"/>
              <a:gd name="connsiteY30" fmla="*/ 0 h 6597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991544" h="6597353" fill="none" extrusionOk="0">
                <a:moveTo>
                  <a:pt x="0" y="0"/>
                </a:moveTo>
                <a:cubicBezTo>
                  <a:pt x="244560" y="-15026"/>
                  <a:pt x="372515" y="30147"/>
                  <a:pt x="517801" y="0"/>
                </a:cubicBezTo>
                <a:cubicBezTo>
                  <a:pt x="663087" y="-30147"/>
                  <a:pt x="884313" y="8883"/>
                  <a:pt x="995772" y="0"/>
                </a:cubicBezTo>
                <a:cubicBezTo>
                  <a:pt x="1107231" y="-8883"/>
                  <a:pt x="1382609" y="16346"/>
                  <a:pt x="1493658" y="0"/>
                </a:cubicBezTo>
                <a:cubicBezTo>
                  <a:pt x="1604707" y="-16346"/>
                  <a:pt x="1753616" y="30517"/>
                  <a:pt x="1991544" y="0"/>
                </a:cubicBezTo>
                <a:cubicBezTo>
                  <a:pt x="2001695" y="158141"/>
                  <a:pt x="1941404" y="356591"/>
                  <a:pt x="1991544" y="467812"/>
                </a:cubicBezTo>
                <a:cubicBezTo>
                  <a:pt x="2041684" y="579033"/>
                  <a:pt x="1953124" y="753454"/>
                  <a:pt x="1991544" y="869651"/>
                </a:cubicBezTo>
                <a:cubicBezTo>
                  <a:pt x="2029964" y="985848"/>
                  <a:pt x="1966840" y="1236803"/>
                  <a:pt x="1991544" y="1337463"/>
                </a:cubicBezTo>
                <a:cubicBezTo>
                  <a:pt x="2016248" y="1438123"/>
                  <a:pt x="1967804" y="1680504"/>
                  <a:pt x="1991544" y="1871249"/>
                </a:cubicBezTo>
                <a:cubicBezTo>
                  <a:pt x="2015284" y="2061994"/>
                  <a:pt x="1977379" y="2298288"/>
                  <a:pt x="1991544" y="2471009"/>
                </a:cubicBezTo>
                <a:cubicBezTo>
                  <a:pt x="2005709" y="2643730"/>
                  <a:pt x="1941236" y="2815320"/>
                  <a:pt x="1991544" y="2938821"/>
                </a:cubicBezTo>
                <a:cubicBezTo>
                  <a:pt x="2041852" y="3062322"/>
                  <a:pt x="1911268" y="3427794"/>
                  <a:pt x="1991544" y="3670527"/>
                </a:cubicBezTo>
                <a:cubicBezTo>
                  <a:pt x="2071820" y="3913260"/>
                  <a:pt x="1949487" y="4061114"/>
                  <a:pt x="1991544" y="4270287"/>
                </a:cubicBezTo>
                <a:cubicBezTo>
                  <a:pt x="2033601" y="4479460"/>
                  <a:pt x="1942074" y="4736845"/>
                  <a:pt x="1991544" y="5001993"/>
                </a:cubicBezTo>
                <a:cubicBezTo>
                  <a:pt x="2041014" y="5267141"/>
                  <a:pt x="1971754" y="5427157"/>
                  <a:pt x="1991544" y="5667726"/>
                </a:cubicBezTo>
                <a:cubicBezTo>
                  <a:pt x="2011334" y="5908295"/>
                  <a:pt x="1907166" y="6233941"/>
                  <a:pt x="1991544" y="6597353"/>
                </a:cubicBezTo>
                <a:cubicBezTo>
                  <a:pt x="1833562" y="6640431"/>
                  <a:pt x="1717219" y="6544948"/>
                  <a:pt x="1473743" y="6597353"/>
                </a:cubicBezTo>
                <a:cubicBezTo>
                  <a:pt x="1230267" y="6649758"/>
                  <a:pt x="1099438" y="6579044"/>
                  <a:pt x="955941" y="6597353"/>
                </a:cubicBezTo>
                <a:cubicBezTo>
                  <a:pt x="812444" y="6615662"/>
                  <a:pt x="575932" y="6576333"/>
                  <a:pt x="458055" y="6597353"/>
                </a:cubicBezTo>
                <a:cubicBezTo>
                  <a:pt x="340178" y="6618373"/>
                  <a:pt x="166735" y="6567437"/>
                  <a:pt x="0" y="6597353"/>
                </a:cubicBezTo>
                <a:cubicBezTo>
                  <a:pt x="-31704" y="6254604"/>
                  <a:pt x="44081" y="6118113"/>
                  <a:pt x="0" y="5865647"/>
                </a:cubicBezTo>
                <a:cubicBezTo>
                  <a:pt x="-44081" y="5613181"/>
                  <a:pt x="43619" y="5422072"/>
                  <a:pt x="0" y="5133940"/>
                </a:cubicBezTo>
                <a:cubicBezTo>
                  <a:pt x="-43619" y="4845808"/>
                  <a:pt x="61025" y="4708093"/>
                  <a:pt x="0" y="4534181"/>
                </a:cubicBezTo>
                <a:cubicBezTo>
                  <a:pt x="-61025" y="4360269"/>
                  <a:pt x="10003" y="4165553"/>
                  <a:pt x="0" y="3868448"/>
                </a:cubicBezTo>
                <a:cubicBezTo>
                  <a:pt x="-10003" y="3571343"/>
                  <a:pt x="6100" y="3448865"/>
                  <a:pt x="0" y="3268689"/>
                </a:cubicBezTo>
                <a:cubicBezTo>
                  <a:pt x="-6100" y="3088513"/>
                  <a:pt x="71512" y="2936773"/>
                  <a:pt x="0" y="2668929"/>
                </a:cubicBezTo>
                <a:cubicBezTo>
                  <a:pt x="-71512" y="2401085"/>
                  <a:pt x="23843" y="2278401"/>
                  <a:pt x="0" y="2069170"/>
                </a:cubicBezTo>
                <a:cubicBezTo>
                  <a:pt x="-23843" y="1859939"/>
                  <a:pt x="37107" y="1824515"/>
                  <a:pt x="0" y="1667331"/>
                </a:cubicBezTo>
                <a:cubicBezTo>
                  <a:pt x="-37107" y="1510147"/>
                  <a:pt x="12356" y="1146966"/>
                  <a:pt x="0" y="1001598"/>
                </a:cubicBezTo>
                <a:cubicBezTo>
                  <a:pt x="-12356" y="856230"/>
                  <a:pt x="21971" y="715916"/>
                  <a:pt x="0" y="599759"/>
                </a:cubicBezTo>
                <a:cubicBezTo>
                  <a:pt x="-21971" y="483602"/>
                  <a:pt x="27432" y="232628"/>
                  <a:pt x="0" y="0"/>
                </a:cubicBezTo>
                <a:close/>
              </a:path>
              <a:path w="1991544" h="6597353" stroke="0" extrusionOk="0">
                <a:moveTo>
                  <a:pt x="0" y="0"/>
                </a:moveTo>
                <a:cubicBezTo>
                  <a:pt x="187837" y="-11325"/>
                  <a:pt x="259500" y="24753"/>
                  <a:pt x="477971" y="0"/>
                </a:cubicBezTo>
                <a:cubicBezTo>
                  <a:pt x="696442" y="-24753"/>
                  <a:pt x="799396" y="46792"/>
                  <a:pt x="916110" y="0"/>
                </a:cubicBezTo>
                <a:cubicBezTo>
                  <a:pt x="1032824" y="-46792"/>
                  <a:pt x="1333212" y="51878"/>
                  <a:pt x="1453827" y="0"/>
                </a:cubicBezTo>
                <a:cubicBezTo>
                  <a:pt x="1574442" y="-51878"/>
                  <a:pt x="1853713" y="43016"/>
                  <a:pt x="1991544" y="0"/>
                </a:cubicBezTo>
                <a:cubicBezTo>
                  <a:pt x="2022041" y="131767"/>
                  <a:pt x="1991148" y="270554"/>
                  <a:pt x="1991544" y="533786"/>
                </a:cubicBezTo>
                <a:cubicBezTo>
                  <a:pt x="1991940" y="797018"/>
                  <a:pt x="1943972" y="795809"/>
                  <a:pt x="1991544" y="1001598"/>
                </a:cubicBezTo>
                <a:cubicBezTo>
                  <a:pt x="2039116" y="1207387"/>
                  <a:pt x="1985773" y="1409693"/>
                  <a:pt x="1991544" y="1601358"/>
                </a:cubicBezTo>
                <a:cubicBezTo>
                  <a:pt x="1997315" y="1793023"/>
                  <a:pt x="1933399" y="1953510"/>
                  <a:pt x="1991544" y="2201117"/>
                </a:cubicBezTo>
                <a:cubicBezTo>
                  <a:pt x="2049689" y="2448724"/>
                  <a:pt x="1972215" y="2454493"/>
                  <a:pt x="1991544" y="2668929"/>
                </a:cubicBezTo>
                <a:cubicBezTo>
                  <a:pt x="2010873" y="2883365"/>
                  <a:pt x="1967758" y="2958065"/>
                  <a:pt x="1991544" y="3136741"/>
                </a:cubicBezTo>
                <a:cubicBezTo>
                  <a:pt x="2015330" y="3315417"/>
                  <a:pt x="1935194" y="3442125"/>
                  <a:pt x="1991544" y="3736501"/>
                </a:cubicBezTo>
                <a:cubicBezTo>
                  <a:pt x="2047894" y="4030877"/>
                  <a:pt x="1949704" y="4229153"/>
                  <a:pt x="1991544" y="4402234"/>
                </a:cubicBezTo>
                <a:cubicBezTo>
                  <a:pt x="2033384" y="4575315"/>
                  <a:pt x="1990440" y="4688992"/>
                  <a:pt x="1991544" y="4804073"/>
                </a:cubicBezTo>
                <a:cubicBezTo>
                  <a:pt x="1992648" y="4919154"/>
                  <a:pt x="1973510" y="5254489"/>
                  <a:pt x="1991544" y="5403832"/>
                </a:cubicBezTo>
                <a:cubicBezTo>
                  <a:pt x="2009578" y="5553175"/>
                  <a:pt x="1921262" y="5757561"/>
                  <a:pt x="1991544" y="6003591"/>
                </a:cubicBezTo>
                <a:cubicBezTo>
                  <a:pt x="2061826" y="6249621"/>
                  <a:pt x="1964669" y="6401221"/>
                  <a:pt x="1991544" y="6597353"/>
                </a:cubicBezTo>
                <a:cubicBezTo>
                  <a:pt x="1860937" y="6632646"/>
                  <a:pt x="1608059" y="6597267"/>
                  <a:pt x="1473743" y="6597353"/>
                </a:cubicBezTo>
                <a:cubicBezTo>
                  <a:pt x="1339427" y="6597439"/>
                  <a:pt x="1087051" y="6566542"/>
                  <a:pt x="975857" y="6597353"/>
                </a:cubicBezTo>
                <a:cubicBezTo>
                  <a:pt x="864663" y="6628164"/>
                  <a:pt x="679016" y="6586582"/>
                  <a:pt x="537717" y="6597353"/>
                </a:cubicBezTo>
                <a:cubicBezTo>
                  <a:pt x="396418" y="6608124"/>
                  <a:pt x="131074" y="6535627"/>
                  <a:pt x="0" y="6597353"/>
                </a:cubicBezTo>
                <a:cubicBezTo>
                  <a:pt x="-20740" y="6239829"/>
                  <a:pt x="86613" y="6185410"/>
                  <a:pt x="0" y="5865647"/>
                </a:cubicBezTo>
                <a:cubicBezTo>
                  <a:pt x="-86613" y="5545884"/>
                  <a:pt x="83095" y="5467175"/>
                  <a:pt x="0" y="5133940"/>
                </a:cubicBezTo>
                <a:cubicBezTo>
                  <a:pt x="-83095" y="4800705"/>
                  <a:pt x="41215" y="4757538"/>
                  <a:pt x="0" y="4534181"/>
                </a:cubicBezTo>
                <a:cubicBezTo>
                  <a:pt x="-41215" y="4310824"/>
                  <a:pt x="32642" y="4113051"/>
                  <a:pt x="0" y="4000395"/>
                </a:cubicBezTo>
                <a:cubicBezTo>
                  <a:pt x="-32642" y="3887739"/>
                  <a:pt x="44844" y="3729407"/>
                  <a:pt x="0" y="3598556"/>
                </a:cubicBezTo>
                <a:cubicBezTo>
                  <a:pt x="-44844" y="3467705"/>
                  <a:pt x="33524" y="3322685"/>
                  <a:pt x="0" y="3196717"/>
                </a:cubicBezTo>
                <a:cubicBezTo>
                  <a:pt x="-33524" y="3070749"/>
                  <a:pt x="21678" y="2801912"/>
                  <a:pt x="0" y="2530985"/>
                </a:cubicBezTo>
                <a:cubicBezTo>
                  <a:pt x="-21678" y="2260058"/>
                  <a:pt x="54945" y="2245065"/>
                  <a:pt x="0" y="2063172"/>
                </a:cubicBezTo>
                <a:cubicBezTo>
                  <a:pt x="-54945" y="1881279"/>
                  <a:pt x="61014" y="1568073"/>
                  <a:pt x="0" y="1331466"/>
                </a:cubicBezTo>
                <a:cubicBezTo>
                  <a:pt x="-61014" y="1094859"/>
                  <a:pt x="19867" y="926564"/>
                  <a:pt x="0" y="797680"/>
                </a:cubicBezTo>
                <a:cubicBezTo>
                  <a:pt x="-19867" y="668796"/>
                  <a:pt x="9247" y="312978"/>
                  <a:pt x="0" y="0"/>
                </a:cubicBezTo>
                <a:close/>
              </a:path>
            </a:pathLst>
          </a:custGeom>
          <a:gradFill flip="none" rotWithShape="1">
            <a:gsLst>
              <a:gs pos="74000">
                <a:srgbClr val="D1DCF0"/>
              </a:gs>
              <a:gs pos="60000">
                <a:schemeClr val="accent1">
                  <a:lumMod val="5000"/>
                  <a:lumOff val="9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  <a:gs pos="33000">
                <a:schemeClr val="bg1"/>
              </a:gs>
            </a:gsLst>
            <a:lin ang="540000" scaled="0"/>
            <a:tileRect/>
          </a:gradFill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E878753-409A-2EDE-0F69-433359BB8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F58A3-A9D4-94C3-EB66-C130263F2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48" y="1844824"/>
            <a:ext cx="10515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8D35EE-D6C7-2D2B-CCE5-DE58D41D5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DB33EA-CA4E-B9CA-D083-6CD657210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8309F0-DAA7-A062-25EA-1AA7C4E90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  <p:pic>
        <p:nvPicPr>
          <p:cNvPr id="9" name="Immagine 17">
            <a:extLst>
              <a:ext uri="{FF2B5EF4-FFF2-40B4-BE49-F238E27FC236}">
                <a16:creationId xmlns:a16="http://schemas.microsoft.com/office/drawing/2014/main" id="{84CA6F86-8A6E-F937-5CC2-54A5B4C8C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59" y="42625"/>
            <a:ext cx="818259" cy="65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052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F2C65D-5053-A29B-B879-A4C7E5FB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08FF47-E04A-9C60-11FD-C79DFE389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9" name="Immagine 17">
            <a:extLst>
              <a:ext uri="{FF2B5EF4-FFF2-40B4-BE49-F238E27FC236}">
                <a16:creationId xmlns:a16="http://schemas.microsoft.com/office/drawing/2014/main" id="{D8B5EA88-78CF-6F89-7D9C-2EE4631953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59" y="42625"/>
            <a:ext cx="818259" cy="65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gnaposto data 9">
            <a:extLst>
              <a:ext uri="{FF2B5EF4-FFF2-40B4-BE49-F238E27FC236}">
                <a16:creationId xmlns:a16="http://schemas.microsoft.com/office/drawing/2014/main" id="{913468D5-A950-4771-7FE6-4E49DCD6F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070943DA-E879-758F-F2D7-4C2962A11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96498930-BB59-FE24-2686-0D2666A2D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99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CC2053-3160-AD85-17B8-FD29BC95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D3E5D5-31D9-F648-135D-DDADC99C03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F398CDB-686F-9EA2-301C-5312A83DD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B95414-A95F-04E5-34A4-7162BBA29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14C9600-5C04-C74D-EBFC-6C28BB0C2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BBD5CA-B3C4-E60B-6867-C8CAD4C50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D028E05-556A-3C74-9478-50EA3C4A5B4E}"/>
              </a:ext>
            </a:extLst>
          </p:cNvPr>
          <p:cNvSpPr/>
          <p:nvPr userDrawn="1"/>
        </p:nvSpPr>
        <p:spPr>
          <a:xfrm>
            <a:off x="10200456" y="-7854"/>
            <a:ext cx="1991544" cy="6581001"/>
          </a:xfrm>
          <a:custGeom>
            <a:avLst/>
            <a:gdLst>
              <a:gd name="connsiteX0" fmla="*/ 0 w 1991544"/>
              <a:gd name="connsiteY0" fmla="*/ 0 h 6581001"/>
              <a:gd name="connsiteX1" fmla="*/ 517801 w 1991544"/>
              <a:gd name="connsiteY1" fmla="*/ 0 h 6581001"/>
              <a:gd name="connsiteX2" fmla="*/ 995772 w 1991544"/>
              <a:gd name="connsiteY2" fmla="*/ 0 h 6581001"/>
              <a:gd name="connsiteX3" fmla="*/ 1493658 w 1991544"/>
              <a:gd name="connsiteY3" fmla="*/ 0 h 6581001"/>
              <a:gd name="connsiteX4" fmla="*/ 1991544 w 1991544"/>
              <a:gd name="connsiteY4" fmla="*/ 0 h 6581001"/>
              <a:gd name="connsiteX5" fmla="*/ 1991544 w 1991544"/>
              <a:gd name="connsiteY5" fmla="*/ 466653 h 6581001"/>
              <a:gd name="connsiteX6" fmla="*/ 1991544 w 1991544"/>
              <a:gd name="connsiteY6" fmla="*/ 867496 h 6581001"/>
              <a:gd name="connsiteX7" fmla="*/ 1991544 w 1991544"/>
              <a:gd name="connsiteY7" fmla="*/ 1334148 h 6581001"/>
              <a:gd name="connsiteX8" fmla="*/ 1991544 w 1991544"/>
              <a:gd name="connsiteY8" fmla="*/ 1866611 h 6581001"/>
              <a:gd name="connsiteX9" fmla="*/ 1991544 w 1991544"/>
              <a:gd name="connsiteY9" fmla="*/ 2464884 h 6581001"/>
              <a:gd name="connsiteX10" fmla="*/ 1991544 w 1991544"/>
              <a:gd name="connsiteY10" fmla="*/ 2931537 h 6581001"/>
              <a:gd name="connsiteX11" fmla="*/ 1991544 w 1991544"/>
              <a:gd name="connsiteY11" fmla="*/ 3661430 h 6581001"/>
              <a:gd name="connsiteX12" fmla="*/ 1991544 w 1991544"/>
              <a:gd name="connsiteY12" fmla="*/ 4259702 h 6581001"/>
              <a:gd name="connsiteX13" fmla="*/ 1991544 w 1991544"/>
              <a:gd name="connsiteY13" fmla="*/ 4989595 h 6581001"/>
              <a:gd name="connsiteX14" fmla="*/ 1991544 w 1991544"/>
              <a:gd name="connsiteY14" fmla="*/ 5653678 h 6581001"/>
              <a:gd name="connsiteX15" fmla="*/ 1991544 w 1991544"/>
              <a:gd name="connsiteY15" fmla="*/ 6581001 h 6581001"/>
              <a:gd name="connsiteX16" fmla="*/ 1473743 w 1991544"/>
              <a:gd name="connsiteY16" fmla="*/ 6581001 h 6581001"/>
              <a:gd name="connsiteX17" fmla="*/ 955941 w 1991544"/>
              <a:gd name="connsiteY17" fmla="*/ 6581001 h 6581001"/>
              <a:gd name="connsiteX18" fmla="*/ 458055 w 1991544"/>
              <a:gd name="connsiteY18" fmla="*/ 6581001 h 6581001"/>
              <a:gd name="connsiteX19" fmla="*/ 0 w 1991544"/>
              <a:gd name="connsiteY19" fmla="*/ 6581001 h 6581001"/>
              <a:gd name="connsiteX20" fmla="*/ 0 w 1991544"/>
              <a:gd name="connsiteY20" fmla="*/ 5851108 h 6581001"/>
              <a:gd name="connsiteX21" fmla="*/ 0 w 1991544"/>
              <a:gd name="connsiteY21" fmla="*/ 5121215 h 6581001"/>
              <a:gd name="connsiteX22" fmla="*/ 0 w 1991544"/>
              <a:gd name="connsiteY22" fmla="*/ 4522943 h 6581001"/>
              <a:gd name="connsiteX23" fmla="*/ 0 w 1991544"/>
              <a:gd name="connsiteY23" fmla="*/ 3858860 h 6581001"/>
              <a:gd name="connsiteX24" fmla="*/ 0 w 1991544"/>
              <a:gd name="connsiteY24" fmla="*/ 3260587 h 6581001"/>
              <a:gd name="connsiteX25" fmla="*/ 0 w 1991544"/>
              <a:gd name="connsiteY25" fmla="*/ 2662314 h 6581001"/>
              <a:gd name="connsiteX26" fmla="*/ 0 w 1991544"/>
              <a:gd name="connsiteY26" fmla="*/ 2064041 h 6581001"/>
              <a:gd name="connsiteX27" fmla="*/ 0 w 1991544"/>
              <a:gd name="connsiteY27" fmla="*/ 1663198 h 6581001"/>
              <a:gd name="connsiteX28" fmla="*/ 0 w 1991544"/>
              <a:gd name="connsiteY28" fmla="*/ 999116 h 6581001"/>
              <a:gd name="connsiteX29" fmla="*/ 0 w 1991544"/>
              <a:gd name="connsiteY29" fmla="*/ 598273 h 6581001"/>
              <a:gd name="connsiteX30" fmla="*/ 0 w 1991544"/>
              <a:gd name="connsiteY30" fmla="*/ 0 h 658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991544" h="6581001" fill="none" extrusionOk="0">
                <a:moveTo>
                  <a:pt x="0" y="0"/>
                </a:moveTo>
                <a:cubicBezTo>
                  <a:pt x="244560" y="-15026"/>
                  <a:pt x="372515" y="30147"/>
                  <a:pt x="517801" y="0"/>
                </a:cubicBezTo>
                <a:cubicBezTo>
                  <a:pt x="663087" y="-30147"/>
                  <a:pt x="884313" y="8883"/>
                  <a:pt x="995772" y="0"/>
                </a:cubicBezTo>
                <a:cubicBezTo>
                  <a:pt x="1107231" y="-8883"/>
                  <a:pt x="1382609" y="16346"/>
                  <a:pt x="1493658" y="0"/>
                </a:cubicBezTo>
                <a:cubicBezTo>
                  <a:pt x="1604707" y="-16346"/>
                  <a:pt x="1753616" y="30517"/>
                  <a:pt x="1991544" y="0"/>
                </a:cubicBezTo>
                <a:cubicBezTo>
                  <a:pt x="2023853" y="164095"/>
                  <a:pt x="1938029" y="285704"/>
                  <a:pt x="1991544" y="466653"/>
                </a:cubicBezTo>
                <a:cubicBezTo>
                  <a:pt x="2045059" y="647602"/>
                  <a:pt x="1975664" y="674911"/>
                  <a:pt x="1991544" y="867496"/>
                </a:cubicBezTo>
                <a:cubicBezTo>
                  <a:pt x="2007424" y="1060081"/>
                  <a:pt x="1965698" y="1106371"/>
                  <a:pt x="1991544" y="1334148"/>
                </a:cubicBezTo>
                <a:cubicBezTo>
                  <a:pt x="2017390" y="1561925"/>
                  <a:pt x="1939317" y="1625375"/>
                  <a:pt x="1991544" y="1866611"/>
                </a:cubicBezTo>
                <a:cubicBezTo>
                  <a:pt x="2043771" y="2107847"/>
                  <a:pt x="1958970" y="2321602"/>
                  <a:pt x="1991544" y="2464884"/>
                </a:cubicBezTo>
                <a:cubicBezTo>
                  <a:pt x="2024118" y="2608166"/>
                  <a:pt x="1943041" y="2734324"/>
                  <a:pt x="1991544" y="2931537"/>
                </a:cubicBezTo>
                <a:cubicBezTo>
                  <a:pt x="2040047" y="3128750"/>
                  <a:pt x="1970167" y="3345993"/>
                  <a:pt x="1991544" y="3661430"/>
                </a:cubicBezTo>
                <a:cubicBezTo>
                  <a:pt x="2012921" y="3976867"/>
                  <a:pt x="1949015" y="4073562"/>
                  <a:pt x="1991544" y="4259702"/>
                </a:cubicBezTo>
                <a:cubicBezTo>
                  <a:pt x="2034073" y="4445842"/>
                  <a:pt x="1970990" y="4823825"/>
                  <a:pt x="1991544" y="4989595"/>
                </a:cubicBezTo>
                <a:cubicBezTo>
                  <a:pt x="2012098" y="5155365"/>
                  <a:pt x="1971519" y="5461075"/>
                  <a:pt x="1991544" y="5653678"/>
                </a:cubicBezTo>
                <a:cubicBezTo>
                  <a:pt x="2011569" y="5846281"/>
                  <a:pt x="1914310" y="6146448"/>
                  <a:pt x="1991544" y="6581001"/>
                </a:cubicBezTo>
                <a:cubicBezTo>
                  <a:pt x="1833562" y="6624079"/>
                  <a:pt x="1717219" y="6528596"/>
                  <a:pt x="1473743" y="6581001"/>
                </a:cubicBezTo>
                <a:cubicBezTo>
                  <a:pt x="1230267" y="6633406"/>
                  <a:pt x="1099438" y="6562692"/>
                  <a:pt x="955941" y="6581001"/>
                </a:cubicBezTo>
                <a:cubicBezTo>
                  <a:pt x="812444" y="6599310"/>
                  <a:pt x="575932" y="6559981"/>
                  <a:pt x="458055" y="6581001"/>
                </a:cubicBezTo>
                <a:cubicBezTo>
                  <a:pt x="340178" y="6602021"/>
                  <a:pt x="166735" y="6551085"/>
                  <a:pt x="0" y="6581001"/>
                </a:cubicBezTo>
                <a:cubicBezTo>
                  <a:pt x="-69925" y="6282546"/>
                  <a:pt x="40941" y="6109240"/>
                  <a:pt x="0" y="5851108"/>
                </a:cubicBezTo>
                <a:cubicBezTo>
                  <a:pt x="-40941" y="5592976"/>
                  <a:pt x="3443" y="5383664"/>
                  <a:pt x="0" y="5121215"/>
                </a:cubicBezTo>
                <a:cubicBezTo>
                  <a:pt x="-3443" y="4858766"/>
                  <a:pt x="52512" y="4653077"/>
                  <a:pt x="0" y="4522943"/>
                </a:cubicBezTo>
                <a:cubicBezTo>
                  <a:pt x="-52512" y="4392809"/>
                  <a:pt x="28132" y="4007939"/>
                  <a:pt x="0" y="3858860"/>
                </a:cubicBezTo>
                <a:cubicBezTo>
                  <a:pt x="-28132" y="3709781"/>
                  <a:pt x="24842" y="3543366"/>
                  <a:pt x="0" y="3260587"/>
                </a:cubicBezTo>
                <a:cubicBezTo>
                  <a:pt x="-24842" y="2977808"/>
                  <a:pt x="31012" y="2853607"/>
                  <a:pt x="0" y="2662314"/>
                </a:cubicBezTo>
                <a:cubicBezTo>
                  <a:pt x="-31012" y="2471021"/>
                  <a:pt x="43906" y="2264657"/>
                  <a:pt x="0" y="2064041"/>
                </a:cubicBezTo>
                <a:cubicBezTo>
                  <a:pt x="-43906" y="1863425"/>
                  <a:pt x="32976" y="1790884"/>
                  <a:pt x="0" y="1663198"/>
                </a:cubicBezTo>
                <a:cubicBezTo>
                  <a:pt x="-32976" y="1535512"/>
                  <a:pt x="35756" y="1204882"/>
                  <a:pt x="0" y="999116"/>
                </a:cubicBezTo>
                <a:cubicBezTo>
                  <a:pt x="-35756" y="793350"/>
                  <a:pt x="32349" y="762773"/>
                  <a:pt x="0" y="598273"/>
                </a:cubicBezTo>
                <a:cubicBezTo>
                  <a:pt x="-32349" y="433773"/>
                  <a:pt x="2860" y="209614"/>
                  <a:pt x="0" y="0"/>
                </a:cubicBezTo>
                <a:close/>
              </a:path>
              <a:path w="1991544" h="6581001" stroke="0" extrusionOk="0">
                <a:moveTo>
                  <a:pt x="0" y="0"/>
                </a:moveTo>
                <a:cubicBezTo>
                  <a:pt x="187837" y="-11325"/>
                  <a:pt x="259500" y="24753"/>
                  <a:pt x="477971" y="0"/>
                </a:cubicBezTo>
                <a:cubicBezTo>
                  <a:pt x="696442" y="-24753"/>
                  <a:pt x="799396" y="46792"/>
                  <a:pt x="916110" y="0"/>
                </a:cubicBezTo>
                <a:cubicBezTo>
                  <a:pt x="1032824" y="-46792"/>
                  <a:pt x="1333212" y="51878"/>
                  <a:pt x="1453827" y="0"/>
                </a:cubicBezTo>
                <a:cubicBezTo>
                  <a:pt x="1574442" y="-51878"/>
                  <a:pt x="1853713" y="43016"/>
                  <a:pt x="1991544" y="0"/>
                </a:cubicBezTo>
                <a:cubicBezTo>
                  <a:pt x="2034589" y="107092"/>
                  <a:pt x="1963793" y="272285"/>
                  <a:pt x="1991544" y="532463"/>
                </a:cubicBezTo>
                <a:cubicBezTo>
                  <a:pt x="2019295" y="792641"/>
                  <a:pt x="1982640" y="780936"/>
                  <a:pt x="1991544" y="999116"/>
                </a:cubicBezTo>
                <a:cubicBezTo>
                  <a:pt x="2000448" y="1217296"/>
                  <a:pt x="1989402" y="1375783"/>
                  <a:pt x="1991544" y="1597388"/>
                </a:cubicBezTo>
                <a:cubicBezTo>
                  <a:pt x="1993686" y="1818993"/>
                  <a:pt x="1976533" y="1941878"/>
                  <a:pt x="1991544" y="2195661"/>
                </a:cubicBezTo>
                <a:cubicBezTo>
                  <a:pt x="2006555" y="2449444"/>
                  <a:pt x="1977833" y="2465585"/>
                  <a:pt x="1991544" y="2662314"/>
                </a:cubicBezTo>
                <a:cubicBezTo>
                  <a:pt x="2005255" y="2859043"/>
                  <a:pt x="1988522" y="3003085"/>
                  <a:pt x="1991544" y="3128967"/>
                </a:cubicBezTo>
                <a:cubicBezTo>
                  <a:pt x="1994566" y="3254849"/>
                  <a:pt x="1938959" y="3590852"/>
                  <a:pt x="1991544" y="3727240"/>
                </a:cubicBezTo>
                <a:cubicBezTo>
                  <a:pt x="2044129" y="3863628"/>
                  <a:pt x="1946736" y="4245494"/>
                  <a:pt x="1991544" y="4391322"/>
                </a:cubicBezTo>
                <a:cubicBezTo>
                  <a:pt x="2036352" y="4537150"/>
                  <a:pt x="1960379" y="4702817"/>
                  <a:pt x="1991544" y="4792165"/>
                </a:cubicBezTo>
                <a:cubicBezTo>
                  <a:pt x="2022709" y="4881513"/>
                  <a:pt x="1924746" y="5209140"/>
                  <a:pt x="1991544" y="5390438"/>
                </a:cubicBezTo>
                <a:cubicBezTo>
                  <a:pt x="2058342" y="5571736"/>
                  <a:pt x="1963468" y="5743929"/>
                  <a:pt x="1991544" y="5988711"/>
                </a:cubicBezTo>
                <a:cubicBezTo>
                  <a:pt x="2019620" y="6233493"/>
                  <a:pt x="1926622" y="6310427"/>
                  <a:pt x="1991544" y="6581001"/>
                </a:cubicBezTo>
                <a:cubicBezTo>
                  <a:pt x="1860937" y="6616294"/>
                  <a:pt x="1608059" y="6580915"/>
                  <a:pt x="1473743" y="6581001"/>
                </a:cubicBezTo>
                <a:cubicBezTo>
                  <a:pt x="1339427" y="6581087"/>
                  <a:pt x="1087051" y="6550190"/>
                  <a:pt x="975857" y="6581001"/>
                </a:cubicBezTo>
                <a:cubicBezTo>
                  <a:pt x="864663" y="6611812"/>
                  <a:pt x="679016" y="6570230"/>
                  <a:pt x="537717" y="6581001"/>
                </a:cubicBezTo>
                <a:cubicBezTo>
                  <a:pt x="396418" y="6591772"/>
                  <a:pt x="131074" y="6519275"/>
                  <a:pt x="0" y="6581001"/>
                </a:cubicBezTo>
                <a:cubicBezTo>
                  <a:pt x="-25911" y="6342993"/>
                  <a:pt x="56999" y="6107724"/>
                  <a:pt x="0" y="5851108"/>
                </a:cubicBezTo>
                <a:cubicBezTo>
                  <a:pt x="-56999" y="5594492"/>
                  <a:pt x="73547" y="5484075"/>
                  <a:pt x="0" y="5121215"/>
                </a:cubicBezTo>
                <a:cubicBezTo>
                  <a:pt x="-73547" y="4758355"/>
                  <a:pt x="42279" y="4809218"/>
                  <a:pt x="0" y="4522943"/>
                </a:cubicBezTo>
                <a:cubicBezTo>
                  <a:pt x="-42279" y="4236668"/>
                  <a:pt x="22073" y="4236294"/>
                  <a:pt x="0" y="3990480"/>
                </a:cubicBezTo>
                <a:cubicBezTo>
                  <a:pt x="-22073" y="3744666"/>
                  <a:pt x="11060" y="3681602"/>
                  <a:pt x="0" y="3589637"/>
                </a:cubicBezTo>
                <a:cubicBezTo>
                  <a:pt x="-11060" y="3497672"/>
                  <a:pt x="34307" y="3368137"/>
                  <a:pt x="0" y="3188794"/>
                </a:cubicBezTo>
                <a:cubicBezTo>
                  <a:pt x="-34307" y="3009451"/>
                  <a:pt x="7259" y="2781647"/>
                  <a:pt x="0" y="2524711"/>
                </a:cubicBezTo>
                <a:cubicBezTo>
                  <a:pt x="-7259" y="2267775"/>
                  <a:pt x="43905" y="2238651"/>
                  <a:pt x="0" y="2058058"/>
                </a:cubicBezTo>
                <a:cubicBezTo>
                  <a:pt x="-43905" y="1877465"/>
                  <a:pt x="16892" y="1638580"/>
                  <a:pt x="0" y="1328166"/>
                </a:cubicBezTo>
                <a:cubicBezTo>
                  <a:pt x="-16892" y="1017752"/>
                  <a:pt x="16682" y="1033310"/>
                  <a:pt x="0" y="795703"/>
                </a:cubicBezTo>
                <a:cubicBezTo>
                  <a:pt x="-16682" y="558096"/>
                  <a:pt x="46218" y="176831"/>
                  <a:pt x="0" y="0"/>
                </a:cubicBezTo>
                <a:close/>
              </a:path>
            </a:pathLst>
          </a:custGeom>
          <a:gradFill flip="none" rotWithShape="1">
            <a:gsLst>
              <a:gs pos="74000">
                <a:srgbClr val="D1DCF0"/>
              </a:gs>
              <a:gs pos="60000">
                <a:schemeClr val="accent1">
                  <a:lumMod val="5000"/>
                  <a:lumOff val="9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  <a:gs pos="33000">
                <a:schemeClr val="bg1"/>
              </a:gs>
            </a:gsLst>
            <a:lin ang="540000" scaled="0"/>
            <a:tileRect/>
          </a:gradFill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0" name="Immagine 17">
            <a:extLst>
              <a:ext uri="{FF2B5EF4-FFF2-40B4-BE49-F238E27FC236}">
                <a16:creationId xmlns:a16="http://schemas.microsoft.com/office/drawing/2014/main" id="{F904127A-20D2-266E-7087-CE824076F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59" y="42625"/>
            <a:ext cx="818259" cy="65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701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901369-5CEB-8EC5-3156-EFB19865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9B737B-6813-890F-EC24-A85479537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6BA8184-C373-F34D-0903-8674635C1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42CCE47-1FBF-9976-684F-1C8DCC2734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71B0F59-2AD0-9D64-CCD3-3125A6D93F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FD31BF8-F080-F4A0-4B9E-EA21EBB1C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34D4B5C-ECE2-5603-BA86-9262414F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A50629C-A1CC-9B83-5FA7-5AC69C94C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0833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DA02F2-B275-5E53-B565-4520518B2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E50099E-536B-9296-DA59-197484805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9DE35C1-0340-6F27-62CA-48679EF83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2172D21-95EC-BC0D-5430-3BBE9F202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883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0A99E4D-6797-CC18-807B-ACF7ACCA5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817B1B1-8636-5C26-C359-CBE7F79DA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563EE4D-9089-9363-F44D-D55DB9134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342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5B2D2A-8CFE-A76F-0E9F-A5E4C3630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2F1DD4-1416-D7BE-AF1C-A1AE1975F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C7A7803-AEAC-5B97-CD6C-90159171B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6146B1B-A7C2-C397-38D2-E7BB8827B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2A8BE3-AAA9-5801-D41D-02A4D8DC0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7EE72B5-D61C-4EEC-60C3-4356704E3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82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6BE130-D6F5-306A-34BB-6F45BB2A8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C42CE35-2A9B-B1AE-641D-8E9304A2D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B606FAF-733C-1315-03BB-4570921EA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87173A-4661-E8C7-F2E1-48737FD97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4643F56-87AF-6FD7-0F5A-E6B44D17A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E18CF2-054D-DF6C-0D2D-8E8768DCF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64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B4570F9-1647-E863-9C68-80701ECD7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507FF02-2670-DDC2-660E-872DBB1E0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0FD7DB-4928-15F6-E023-966A021D5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48822-8450-407D-A935-53C336E21D51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CE1C78-6A95-0A69-7025-970CE12FD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E92DB3-C932-14DD-1375-56911CCA8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E96B-02CE-4B6B-BAD4-DEA5E2F658F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D915912-085F-A107-0D35-CFE26D71043E}"/>
              </a:ext>
            </a:extLst>
          </p:cNvPr>
          <p:cNvSpPr txBox="1"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solidFill>
            <a:srgbClr val="002060">
              <a:alpha val="60000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200" dirty="0">
                <a:solidFill>
                  <a:schemeClr val="bg1"/>
                </a:solidFill>
              </a:rPr>
              <a:t>Angelo Frascarelli, Legambiente 20-11-2024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Immagine 17">
            <a:extLst>
              <a:ext uri="{FF2B5EF4-FFF2-40B4-BE49-F238E27FC236}">
                <a16:creationId xmlns:a16="http://schemas.microsoft.com/office/drawing/2014/main" id="{420579BB-37D3-40DE-964D-24F86C3083A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159" y="42625"/>
            <a:ext cx="818259" cy="65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80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59959" r:id="rId1"/>
    <p:sldLayoutId id="2147559960" r:id="rId2"/>
    <p:sldLayoutId id="2147559961" r:id="rId3"/>
    <p:sldLayoutId id="2147559962" r:id="rId4"/>
    <p:sldLayoutId id="2147559963" r:id="rId5"/>
    <p:sldLayoutId id="2147559964" r:id="rId6"/>
    <p:sldLayoutId id="2147559965" r:id="rId7"/>
    <p:sldLayoutId id="2147559966" r:id="rId8"/>
    <p:sldLayoutId id="2147559967" r:id="rId9"/>
    <p:sldLayoutId id="2147559968" r:id="rId10"/>
    <p:sldLayoutId id="2147559969" r:id="rId11"/>
    <p:sldLayoutId id="2147559974" r:id="rId12"/>
    <p:sldLayoutId id="2147559979" r:id="rId13"/>
    <p:sldLayoutId id="2147559991" r:id="rId14"/>
    <p:sldLayoutId id="214755999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8B22FFD5-E756-7136-407D-8B4929931ED9}"/>
              </a:ext>
            </a:extLst>
          </p:cNvPr>
          <p:cNvSpPr/>
          <p:nvPr/>
        </p:nvSpPr>
        <p:spPr>
          <a:xfrm>
            <a:off x="7007303" y="4808377"/>
            <a:ext cx="2746864" cy="18694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EACD4B7A-BD28-4A4C-5FB0-CD891D201959}"/>
              </a:ext>
            </a:extLst>
          </p:cNvPr>
          <p:cNvSpPr/>
          <p:nvPr/>
        </p:nvSpPr>
        <p:spPr>
          <a:xfrm>
            <a:off x="6998466" y="2937569"/>
            <a:ext cx="2416880" cy="16748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AAEEC4B2-C06F-DF84-89E8-F2630D9CFB0C}"/>
              </a:ext>
            </a:extLst>
          </p:cNvPr>
          <p:cNvSpPr/>
          <p:nvPr/>
        </p:nvSpPr>
        <p:spPr>
          <a:xfrm>
            <a:off x="10001780" y="4618888"/>
            <a:ext cx="2070883" cy="20665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164873" name="Rectangle 164872">
            <a:extLst>
              <a:ext uri="{FF2B5EF4-FFF2-40B4-BE49-F238E27FC236}">
                <a16:creationId xmlns:a16="http://schemas.microsoft.com/office/drawing/2014/main" id="{5680AF7D-F3E9-4098-845A-48B3971D8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875" name="Rectangle 164874">
            <a:extLst>
              <a:ext uri="{FF2B5EF4-FFF2-40B4-BE49-F238E27FC236}">
                <a16:creationId xmlns:a16="http://schemas.microsoft.com/office/drawing/2014/main" id="{8EA2E5B2-7E46-41D7-993E-1472B65ED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356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877" name="Rectangle 164876">
            <a:extLst>
              <a:ext uri="{FF2B5EF4-FFF2-40B4-BE49-F238E27FC236}">
                <a16:creationId xmlns:a16="http://schemas.microsoft.com/office/drawing/2014/main" id="{789E161B-D345-4E9F-985D-649330815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464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A4D3F85-A04C-7F7C-1934-08054131A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68" y="1985934"/>
            <a:ext cx="63895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4000" b="1" dirty="0">
                <a:solidFill>
                  <a:srgbClr val="C00000"/>
                </a:solidFill>
                <a:latin typeface="Lucida Sans" panose="020B0602030504020204" pitchFamily="34" charset="77"/>
              </a:rPr>
              <a:t>VI FORUM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4000" b="1" dirty="0">
                <a:solidFill>
                  <a:srgbClr val="C00000"/>
                </a:solidFill>
                <a:latin typeface="Lucida Sans" panose="020B0602030504020204" pitchFamily="34" charset="77"/>
              </a:rPr>
              <a:t>Agroecologia Circolare 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FE70E9C-5D80-4C7C-CA96-72F2520F6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386" y="4293096"/>
            <a:ext cx="5428214" cy="56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404040"/>
                </a:solidFill>
                <a:latin typeface="Lucida Sans" panose="020B0602030504020204" pitchFamily="34" charset="77"/>
              </a:rPr>
              <a:t>Zoom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404040"/>
              </a:solidFill>
              <a:latin typeface="Lucida Sans" panose="020B0602030504020204" pitchFamily="34" charset="77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404040"/>
                </a:solidFill>
                <a:latin typeface="Lucida Sans" panose="020B0602030504020204" pitchFamily="34" charset="77"/>
              </a:rPr>
              <a:t>mercoledì 20 novembre 2024</a:t>
            </a:r>
          </a:p>
        </p:txBody>
      </p:sp>
      <p:pic>
        <p:nvPicPr>
          <p:cNvPr id="5" name="Immagine 17">
            <a:extLst>
              <a:ext uri="{FF2B5EF4-FFF2-40B4-BE49-F238E27FC236}">
                <a16:creationId xmlns:a16="http://schemas.microsoft.com/office/drawing/2014/main" id="{76042967-0F52-5F16-AACF-61230CFFA19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4597"/>
            <a:ext cx="1512168" cy="121617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6" name="Text Box 26">
            <a:extLst>
              <a:ext uri="{FF2B5EF4-FFF2-40B4-BE49-F238E27FC236}">
                <a16:creationId xmlns:a16="http://schemas.microsoft.com/office/drawing/2014/main" id="{9186F27A-4D6A-E553-F274-F6AC87198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86" y="5405534"/>
            <a:ext cx="360045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buNone/>
            </a:pPr>
            <a:r>
              <a:rPr lang="it-IT" altLang="it-IT" sz="2400" b="1" dirty="0">
                <a:solidFill>
                  <a:srgbClr val="002060"/>
                </a:solidFill>
                <a:latin typeface="+mn-lt"/>
              </a:rPr>
              <a:t>Angelo Frascarelli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None/>
            </a:pPr>
            <a:r>
              <a:rPr lang="it-IT" altLang="it-IT" sz="1600" b="0" dirty="0">
                <a:solidFill>
                  <a:srgbClr val="626469"/>
                </a:solidFill>
                <a:latin typeface="+mn-lt"/>
              </a:rPr>
              <a:t>Docente di Economia e Politica Agraria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None/>
            </a:pPr>
            <a:r>
              <a:rPr lang="it-IT" altLang="ja-JP" sz="1600" dirty="0">
                <a:solidFill>
                  <a:srgbClr val="626469"/>
                </a:solidFill>
                <a:latin typeface="+mn-lt"/>
              </a:rPr>
              <a:t>Università di Perugia</a:t>
            </a:r>
            <a:endParaRPr lang="it-IT" altLang="ja-JP" sz="1600" b="0" dirty="0">
              <a:solidFill>
                <a:srgbClr val="626469"/>
              </a:solidFill>
              <a:latin typeface="+mn-lt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4EF7CE7-5F59-BCDB-64F2-07D8679CBB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6">
            <a:extLst>
              <a:ext uri="{FF2B5EF4-FFF2-40B4-BE49-F238E27FC236}">
                <a16:creationId xmlns:a16="http://schemas.microsoft.com/office/drawing/2014/main" id="{822E6AB6-00E0-6B9B-D50A-145E6CAE7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616" y="5033520"/>
            <a:ext cx="2076048" cy="1645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Presentazioni e risultati del convegno finale del GO IN.TRA.VIVA.">
            <a:extLst>
              <a:ext uri="{FF2B5EF4-FFF2-40B4-BE49-F238E27FC236}">
                <a16:creationId xmlns:a16="http://schemas.microsoft.com/office/drawing/2014/main" id="{BA3C992A-2FE8-7A10-939E-6BA20DD2E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405" y="4941167"/>
            <a:ext cx="2669761" cy="173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 descr="Immagine che contiene aria aperta, cielo, erba, pianta&#10;&#10;Descrizione generata automaticamente">
            <a:extLst>
              <a:ext uri="{FF2B5EF4-FFF2-40B4-BE49-F238E27FC236}">
                <a16:creationId xmlns:a16="http://schemas.microsoft.com/office/drawing/2014/main" id="{F2E9EBC8-906E-0506-9070-1E8BFDBC8A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405" y="3098420"/>
            <a:ext cx="2611995" cy="1698732"/>
          </a:xfrm>
          <a:prstGeom prst="rect">
            <a:avLst/>
          </a:prstGeom>
        </p:spPr>
      </p:pic>
      <p:pic>
        <p:nvPicPr>
          <p:cNvPr id="18" name="Immagine 17" descr="Immagine che contiene paglia, persona, aria aperta&#10;&#10;Descrizione generata automaticamente">
            <a:extLst>
              <a:ext uri="{FF2B5EF4-FFF2-40B4-BE49-F238E27FC236}">
                <a16:creationId xmlns:a16="http://schemas.microsoft.com/office/drawing/2014/main" id="{EFF86586-3B67-49C7-2A76-02544983BC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234" y="3168864"/>
            <a:ext cx="2170430" cy="1772304"/>
          </a:xfrm>
          <a:prstGeom prst="rect">
            <a:avLst/>
          </a:prstGeom>
        </p:spPr>
      </p:pic>
      <p:pic>
        <p:nvPicPr>
          <p:cNvPr id="8" name="Immagine 4">
            <a:extLst>
              <a:ext uri="{FF2B5EF4-FFF2-40B4-BE49-F238E27FC236}">
                <a16:creationId xmlns:a16="http://schemas.microsoft.com/office/drawing/2014/main" id="{D8664C51-A2BD-3CC4-D0C8-AE69991D4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5"/>
          <a:stretch/>
        </p:blipFill>
        <p:spPr bwMode="auto">
          <a:xfrm>
            <a:off x="7093242" y="68954"/>
            <a:ext cx="4932617" cy="300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12" descr="Immagine che contiene logo, Elementi grafici, Carattere, clipart&#10;&#10;Descrizione generata automaticamente">
            <a:extLst>
              <a:ext uri="{FF2B5EF4-FFF2-40B4-BE49-F238E27FC236}">
                <a16:creationId xmlns:a16="http://schemas.microsoft.com/office/drawing/2014/main" id="{53F3373A-8A9C-1AAF-A434-1682E0D703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515" y="156038"/>
            <a:ext cx="1803400" cy="123190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0A77E38-AD7A-9988-F43A-479BAFCE59B9}"/>
              </a:ext>
            </a:extLst>
          </p:cNvPr>
          <p:cNvSpPr txBox="1"/>
          <p:nvPr/>
        </p:nvSpPr>
        <p:spPr>
          <a:xfrm>
            <a:off x="1294494" y="3239714"/>
            <a:ext cx="4450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433933"/>
                </a:solidFill>
                <a:effectLst/>
                <a:latin typeface="Helvetica" pitchFamily="2" charset="0"/>
              </a:rPr>
              <a:t>Dal campo alla tavola</a:t>
            </a:r>
          </a:p>
          <a:p>
            <a:pPr algn="ctr"/>
            <a:r>
              <a:rPr lang="it-IT" sz="2400" b="1" dirty="0">
                <a:solidFill>
                  <a:srgbClr val="433933"/>
                </a:solidFill>
                <a:effectLst/>
                <a:latin typeface="Helvetica" pitchFamily="2" charset="0"/>
              </a:rPr>
              <a:t>Coltiviamo futuro</a:t>
            </a:r>
          </a:p>
        </p:txBody>
      </p:sp>
    </p:spTree>
    <p:extLst>
      <p:ext uri="{BB962C8B-B14F-4D97-AF65-F5344CB8AC3E}">
        <p14:creationId xmlns:p14="http://schemas.microsoft.com/office/powerpoint/2010/main" val="1208713006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2FBE292-E4BE-4CF4-884A-135B32ABC9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7888" y="1412776"/>
            <a:ext cx="6749082" cy="67710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400" dirty="0">
                <a:latin typeface="Bahnschrift Light Condensed" panose="020B0502040204020203" pitchFamily="34" charset="0"/>
              </a:rPr>
              <a:t>GRAZIE PER L’ATTENZIONE</a:t>
            </a:r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D5ED264C-CA22-1CA8-FC2F-F79F05C22083}"/>
              </a:ext>
            </a:extLst>
          </p:cNvPr>
          <p:cNvSpPr txBox="1">
            <a:spLocks/>
          </p:cNvSpPr>
          <p:nvPr/>
        </p:nvSpPr>
        <p:spPr>
          <a:xfrm>
            <a:off x="5257800" y="5326472"/>
            <a:ext cx="6749082" cy="936154"/>
          </a:xfrm>
          <a:prstGeom prst="rect">
            <a:avLst/>
          </a:prstGeom>
        </p:spPr>
        <p:txBody>
          <a:bodyPr/>
          <a:lstStyle>
            <a:lvl1pPr marL="0" algn="ctr">
              <a:defRPr b="0" i="0"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it-IT" kern="0" dirty="0">
                <a:solidFill>
                  <a:sysClr val="windowText" lastClr="000000"/>
                </a:solidFill>
              </a:rPr>
              <a:t>Angelo Frascarelli</a:t>
            </a:r>
          </a:p>
          <a:p>
            <a:r>
              <a:rPr lang="it-IT" kern="0" dirty="0" err="1">
                <a:solidFill>
                  <a:sysClr val="windowText" lastClr="000000"/>
                </a:solidFill>
              </a:rPr>
              <a:t>angelo.frascarelli@unipg.it</a:t>
            </a:r>
            <a:endParaRPr lang="it-IT" kern="0" dirty="0">
              <a:solidFill>
                <a:sysClr val="windowText" lastClr="000000"/>
              </a:solidFill>
            </a:endParaRPr>
          </a:p>
        </p:txBody>
      </p:sp>
      <p:pic>
        <p:nvPicPr>
          <p:cNvPr id="8" name="Immagine 17">
            <a:extLst>
              <a:ext uri="{FF2B5EF4-FFF2-40B4-BE49-F238E27FC236}">
                <a16:creationId xmlns:a16="http://schemas.microsoft.com/office/drawing/2014/main" id="{9D0CD150-0ED8-5F67-BEEF-F49C7D20D68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835" y="2339988"/>
            <a:ext cx="1701187" cy="136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011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D1DB35-11CF-EF7C-7144-516CF75B8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16633"/>
            <a:ext cx="11353800" cy="792088"/>
          </a:xfrm>
        </p:spPr>
        <p:txBody>
          <a:bodyPr>
            <a:normAutofit/>
          </a:bodyPr>
          <a:lstStyle/>
          <a:p>
            <a:r>
              <a:rPr lang="it-IT" altLang="it-IT" sz="4400" b="1" dirty="0"/>
              <a:t>CONTESTO: FORTE INCERTEZZA E VELOCITÀ</a:t>
            </a:r>
            <a:endParaRPr lang="it-IT" dirty="0"/>
          </a:p>
        </p:txBody>
      </p:sp>
      <p:sp>
        <p:nvSpPr>
          <p:cNvPr id="3" name="Segnaposto contenuto 4">
            <a:extLst>
              <a:ext uri="{FF2B5EF4-FFF2-40B4-BE49-F238E27FC236}">
                <a16:creationId xmlns:a16="http://schemas.microsoft.com/office/drawing/2014/main" id="{651415EF-4D4C-CD30-16EE-562ACB09A089}"/>
              </a:ext>
            </a:extLst>
          </p:cNvPr>
          <p:cNvSpPr txBox="1">
            <a:spLocks/>
          </p:cNvSpPr>
          <p:nvPr/>
        </p:nvSpPr>
        <p:spPr>
          <a:xfrm>
            <a:off x="532341" y="1052736"/>
            <a:ext cx="4843579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 b="0" i="0"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2000" b="1" kern="0" dirty="0">
                <a:solidFill>
                  <a:srgbClr val="FF0000"/>
                </a:solidFill>
              </a:rPr>
              <a:t>Prodotti agricoli</a:t>
            </a:r>
            <a:r>
              <a:rPr lang="it-IT" sz="2000" kern="0" dirty="0">
                <a:solidFill>
                  <a:sysClr val="windowText" lastClr="00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elevata volatilità dei prezzi;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aumento dei fenomeni speculativi</a:t>
            </a:r>
          </a:p>
          <a:p>
            <a:pPr lvl="1">
              <a:defRPr/>
            </a:pPr>
            <a:endParaRPr lang="it-IT" kern="0" dirty="0">
              <a:solidFill>
                <a:sysClr val="windowText" lastClr="000000"/>
              </a:solidFill>
            </a:endParaRPr>
          </a:p>
          <a:p>
            <a:pPr>
              <a:defRPr/>
            </a:pPr>
            <a:r>
              <a:rPr lang="it-IT" sz="2000" b="1" kern="0" dirty="0">
                <a:solidFill>
                  <a:srgbClr val="FF0000"/>
                </a:solidFill>
              </a:rPr>
              <a:t>Politica</a:t>
            </a:r>
            <a:r>
              <a:rPr lang="it-IT" sz="2000" kern="0" dirty="0">
                <a:solidFill>
                  <a:sysClr val="windowText" lastClr="00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Green New Deal e Farm to </a:t>
            </a:r>
            <a:r>
              <a:rPr lang="it-IT" sz="1600" b="0" kern="0" dirty="0" err="1">
                <a:solidFill>
                  <a:sysClr val="windowText" lastClr="000000"/>
                </a:solidFill>
              </a:rPr>
              <a:t>Fork</a:t>
            </a:r>
            <a:r>
              <a:rPr lang="it-IT" sz="1600" b="0" kern="0" dirty="0">
                <a:solidFill>
                  <a:sysClr val="windowText" lastClr="000000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Pac 2023-2027;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Geopolitica;</a:t>
            </a:r>
          </a:p>
          <a:p>
            <a:pPr lvl="1">
              <a:defRPr/>
            </a:pPr>
            <a:endParaRPr lang="it-IT" kern="0" dirty="0">
              <a:solidFill>
                <a:sysClr val="windowText" lastClr="000000"/>
              </a:solidFill>
            </a:endParaRPr>
          </a:p>
          <a:p>
            <a:pPr>
              <a:defRPr/>
            </a:pPr>
            <a:r>
              <a:rPr lang="it-IT" sz="2000" b="1" kern="0" dirty="0">
                <a:solidFill>
                  <a:srgbClr val="FF0000"/>
                </a:solidFill>
              </a:rPr>
              <a:t>Prodotti energetici</a:t>
            </a:r>
            <a:r>
              <a:rPr lang="it-IT" sz="2000" kern="0" dirty="0">
                <a:solidFill>
                  <a:sysClr val="windowText" lastClr="00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crescente fabbisogno di energia;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vincoli nell’utilizzo delle fonti più inquinanti;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difficoltà di approvvigionamento dell’energia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bilancia commerciale italiana fortemente dipendente dalle importazioni;</a:t>
            </a:r>
          </a:p>
        </p:txBody>
      </p:sp>
      <p:sp>
        <p:nvSpPr>
          <p:cNvPr id="4" name="Segnaposto contenuto 4">
            <a:extLst>
              <a:ext uri="{FF2B5EF4-FFF2-40B4-BE49-F238E27FC236}">
                <a16:creationId xmlns:a16="http://schemas.microsoft.com/office/drawing/2014/main" id="{EDE0AE16-72BD-6E19-93F3-CA88269C55E2}"/>
              </a:ext>
            </a:extLst>
          </p:cNvPr>
          <p:cNvSpPr txBox="1">
            <a:spLocks/>
          </p:cNvSpPr>
          <p:nvPr/>
        </p:nvSpPr>
        <p:spPr>
          <a:xfrm>
            <a:off x="6379806" y="980728"/>
            <a:ext cx="5258859" cy="4464496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 b="0" i="0"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2000" b="1" kern="0" dirty="0">
                <a:solidFill>
                  <a:srgbClr val="FF0000"/>
                </a:solidFill>
              </a:rPr>
              <a:t>Incertezza climatica</a:t>
            </a:r>
            <a:r>
              <a:rPr lang="it-IT" sz="2000" kern="0" dirty="0">
                <a:solidFill>
                  <a:sysClr val="windowText" lastClr="000000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700" b="0" kern="0" dirty="0">
                <a:solidFill>
                  <a:sysClr val="windowText" lastClr="000000"/>
                </a:solidFill>
              </a:rPr>
              <a:t>danni alle colture;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700" b="0" kern="0" dirty="0">
                <a:solidFill>
                  <a:sysClr val="windowText" lastClr="000000"/>
                </a:solidFill>
              </a:rPr>
              <a:t>incertezza sull’offerta dei prodotti agricoli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700" b="0" kern="0" dirty="0">
                <a:solidFill>
                  <a:sysClr val="windowText" lastClr="000000"/>
                </a:solidFill>
              </a:rPr>
              <a:t>adattamento e mitigazione cambiamenti climatici</a:t>
            </a:r>
          </a:p>
          <a:p>
            <a:pPr>
              <a:defRPr/>
            </a:pPr>
            <a:endParaRPr lang="it-IT" sz="1700" b="1" kern="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it-IT" sz="2000" b="1" kern="0" dirty="0">
                <a:solidFill>
                  <a:srgbClr val="FF0000"/>
                </a:solidFill>
              </a:rPr>
              <a:t>Mezzi tecnici: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700" b="0" kern="0" dirty="0">
                <a:solidFill>
                  <a:sysClr val="windowText" lastClr="000000"/>
                </a:solidFill>
              </a:rPr>
              <a:t>quotazioni agganciate ai prodotti energetici;</a:t>
            </a:r>
          </a:p>
          <a:p>
            <a:pPr lvl="1">
              <a:defRPr/>
            </a:pPr>
            <a:endParaRPr lang="it-IT" kern="0" dirty="0">
              <a:solidFill>
                <a:sysClr val="windowText" lastClr="000000"/>
              </a:solidFill>
            </a:endParaRPr>
          </a:p>
          <a:p>
            <a:pPr>
              <a:defRPr/>
            </a:pPr>
            <a:r>
              <a:rPr lang="it-IT" sz="2000" b="1" kern="0" dirty="0">
                <a:solidFill>
                  <a:srgbClr val="FF0000"/>
                </a:solidFill>
              </a:rPr>
              <a:t>Manodopera: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700" b="0" kern="0" dirty="0">
                <a:solidFill>
                  <a:sysClr val="windowText" lastClr="000000"/>
                </a:solidFill>
              </a:rPr>
              <a:t>difficoltà nel reperire manodopera;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700" b="0" kern="0" dirty="0">
                <a:solidFill>
                  <a:sysClr val="windowText" lastClr="000000"/>
                </a:solidFill>
              </a:rPr>
              <a:t>competitività da parte di altre settori;</a:t>
            </a:r>
          </a:p>
          <a:p>
            <a:pPr lvl="1">
              <a:defRPr/>
            </a:pPr>
            <a:endParaRPr lang="it-IT" sz="2000" kern="0" dirty="0">
              <a:solidFill>
                <a:sysClr val="windowText" lastClr="000000"/>
              </a:solidFill>
            </a:endParaRPr>
          </a:p>
          <a:p>
            <a:pPr>
              <a:defRPr/>
            </a:pPr>
            <a:r>
              <a:rPr lang="it-IT" sz="2000" b="1" kern="0" dirty="0">
                <a:solidFill>
                  <a:srgbClr val="FF0000"/>
                </a:solidFill>
              </a:rPr>
              <a:t>Consumi alimentari: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effetti generati dall’inflazione (risparmio);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600" b="0" kern="0" dirty="0">
                <a:solidFill>
                  <a:sysClr val="windowText" lastClr="000000"/>
                </a:solidFill>
              </a:rPr>
              <a:t>tendenze salutistiche e time </a:t>
            </a:r>
            <a:r>
              <a:rPr lang="it-IT" sz="1600" b="0" kern="0" dirty="0" err="1">
                <a:solidFill>
                  <a:sysClr val="windowText" lastClr="000000"/>
                </a:solidFill>
              </a:rPr>
              <a:t>saving</a:t>
            </a:r>
            <a:r>
              <a:rPr lang="it-IT" sz="1600" b="0" kern="0" dirty="0">
                <a:solidFill>
                  <a:sysClr val="windowText" lastClr="000000"/>
                </a:solidFill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600" kern="0" dirty="0">
                <a:solidFill>
                  <a:sysClr val="windowText" lastClr="000000"/>
                </a:solidFill>
              </a:rPr>
              <a:t>c</a:t>
            </a:r>
            <a:r>
              <a:rPr lang="it-IT" sz="1600" b="0" kern="0" dirty="0">
                <a:solidFill>
                  <a:sysClr val="windowText" lastClr="000000"/>
                </a:solidFill>
              </a:rPr>
              <a:t>ambiamento stili di vita e di consumo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A3C7CDD-6B21-3982-ABE9-B995B491C429}"/>
              </a:ext>
            </a:extLst>
          </p:cNvPr>
          <p:cNvSpPr txBox="1"/>
          <p:nvPr/>
        </p:nvSpPr>
        <p:spPr>
          <a:xfrm>
            <a:off x="767408" y="5539048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highlight>
                  <a:srgbClr val="000080"/>
                </a:highlight>
              </a:rPr>
              <a:t>Incertezza + velocità = caos</a:t>
            </a:r>
          </a:p>
          <a:p>
            <a:pPr algn="ctr"/>
            <a:r>
              <a:rPr lang="it-IT" sz="2000" dirty="0">
                <a:solidFill>
                  <a:schemeClr val="bg1"/>
                </a:solidFill>
                <a:highlight>
                  <a:srgbClr val="000080"/>
                </a:highlight>
              </a:rPr>
              <a:t>(</a:t>
            </a:r>
            <a:r>
              <a:rPr lang="it-IT" sz="2000" i="1" dirty="0">
                <a:solidFill>
                  <a:schemeClr val="bg1"/>
                </a:solidFill>
                <a:highlight>
                  <a:srgbClr val="000080"/>
                </a:highlight>
              </a:rPr>
              <a:t>Andrea Pontremoli)</a:t>
            </a:r>
          </a:p>
        </p:txBody>
      </p:sp>
    </p:spTree>
    <p:extLst>
      <p:ext uri="{BB962C8B-B14F-4D97-AF65-F5344CB8AC3E}">
        <p14:creationId xmlns:p14="http://schemas.microsoft.com/office/powerpoint/2010/main" val="2406435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A88A0C-1F3C-3FA0-1955-0A7B2C915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88640"/>
            <a:ext cx="10515600" cy="1325563"/>
          </a:xfrm>
        </p:spPr>
        <p:txBody>
          <a:bodyPr/>
          <a:lstStyle/>
          <a:p>
            <a:r>
              <a:rPr lang="it-IT" sz="4400" b="1" dirty="0"/>
              <a:t>AGRICOLTURA DEL FUTURO</a:t>
            </a:r>
            <a:br>
              <a:rPr lang="it-IT" sz="4400" b="1" dirty="0"/>
            </a:br>
            <a:endParaRPr lang="it-IT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E29558-2D2E-E67F-6D5B-2BEE7DFEE7A3}"/>
              </a:ext>
            </a:extLst>
          </p:cNvPr>
          <p:cNvSpPr txBox="1">
            <a:spLocks noChangeArrowheads="1"/>
          </p:cNvSpPr>
          <p:nvPr/>
        </p:nvSpPr>
        <p:spPr>
          <a:xfrm>
            <a:off x="1127448" y="1988840"/>
            <a:ext cx="8617836" cy="2592288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/>
          <a:lstStyle>
            <a:lvl1pPr marL="0">
              <a:defRPr b="0" i="0"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altLang="ru-RU" sz="3600" b="1" kern="0" dirty="0">
                <a:solidFill>
                  <a:srgbClr val="FF0000"/>
                </a:solidFill>
              </a:rPr>
              <a:t>CIBO</a:t>
            </a:r>
          </a:p>
          <a:p>
            <a:pPr>
              <a:lnSpc>
                <a:spcPct val="80000"/>
              </a:lnSpc>
            </a:pPr>
            <a:endParaRPr lang="it-IT" altLang="ru-RU" sz="3600" b="1" kern="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altLang="ru-RU" sz="3600" b="1" kern="0" dirty="0">
                <a:solidFill>
                  <a:srgbClr val="FF0000"/>
                </a:solidFill>
              </a:rPr>
              <a:t>AMBIENTE (transizione ecologica)</a:t>
            </a:r>
          </a:p>
          <a:p>
            <a:pPr>
              <a:lnSpc>
                <a:spcPct val="80000"/>
              </a:lnSpc>
            </a:pPr>
            <a:endParaRPr lang="it-IT" altLang="ru-RU" sz="3600" b="1" kern="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altLang="ru-RU" sz="3600" b="1" kern="0" dirty="0">
                <a:solidFill>
                  <a:srgbClr val="FF0000"/>
                </a:solidFill>
              </a:rPr>
              <a:t>ENERGIA E STOCCAGGIO DI CO</a:t>
            </a:r>
            <a:r>
              <a:rPr lang="it-IT" altLang="ru-RU" sz="3600" b="1" kern="0" baseline="-25000" dirty="0">
                <a:solidFill>
                  <a:srgbClr val="FF0000"/>
                </a:solidFill>
              </a:rPr>
              <a:t>2</a:t>
            </a:r>
            <a:endParaRPr lang="it-IT" altLang="ru-RU" kern="0" baseline="-250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it-IT" altLang="ru-RU" kern="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endParaRPr lang="it-IT" altLang="ru-RU" sz="3200" kern="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endParaRPr lang="it-IT" altLang="ru-RU" sz="3200" kern="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endParaRPr lang="it-IT" altLang="ru-RU" sz="3200" kern="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endParaRPr lang="it-IT" altLang="ru-RU" sz="3200" kern="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endParaRPr lang="it-IT" altLang="ru-RU" sz="3200" kern="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endParaRPr lang="it-IT" altLang="ru-RU" sz="3200" kern="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endParaRPr lang="it-IT" altLang="ru-RU" sz="32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939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49" name="Titolo 5">
            <a:extLst>
              <a:ext uri="{FF2B5EF4-FFF2-40B4-BE49-F238E27FC236}">
                <a16:creationId xmlns:a16="http://schemas.microsoft.com/office/drawing/2014/main" id="{D4643BE4-E6D1-E145-85BC-22B5C57E1A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3352" y="347415"/>
            <a:ext cx="8228012" cy="9977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altLang="it-IT" sz="3200" b="1" dirty="0"/>
              <a:t>AGROECOLOGIA: È LA RISPOSTA?</a:t>
            </a:r>
            <a:br>
              <a:rPr lang="it-IT" altLang="it-IT" sz="3200" b="1" dirty="0"/>
            </a:br>
            <a:r>
              <a:rPr lang="it-IT" altLang="it-IT" sz="3200" b="1" dirty="0"/>
              <a:t>Si, se garantisce:</a:t>
            </a:r>
            <a:endParaRPr altLang="it-IT" sz="3200" b="1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3894356A-27C6-DC4E-9DB7-EF0EDC4FA582}"/>
              </a:ext>
            </a:extLst>
          </p:cNvPr>
          <p:cNvSpPr>
            <a:spLocks noGrp="1" noChangeArrowheads="1"/>
          </p:cNvSpPr>
          <p:nvPr>
            <p:ph type="body" sz="quarter" idx="17"/>
          </p:nvPr>
        </p:nvSpPr>
        <p:spPr>
          <a:xfrm>
            <a:off x="335360" y="1469421"/>
            <a:ext cx="4041998" cy="1836204"/>
          </a:xfrm>
        </p:spPr>
        <p:txBody>
          <a:bodyPr/>
          <a:lstStyle/>
          <a:p>
            <a:pPr marL="0" lvl="1" indent="0" eaLnBrk="1" hangingPunct="1">
              <a:buNone/>
              <a:defRPr/>
            </a:pPr>
            <a:r>
              <a:rPr lang="it-IT" altLang="it-IT" sz="3600" b="1" dirty="0">
                <a:solidFill>
                  <a:srgbClr val="FF0000"/>
                </a:solidFill>
              </a:rPr>
              <a:t>Produttività</a:t>
            </a:r>
          </a:p>
          <a:p>
            <a:pPr marL="0" lvl="1" indent="0" eaLnBrk="1" hangingPunct="1">
              <a:buNone/>
              <a:defRPr/>
            </a:pPr>
            <a:r>
              <a:rPr lang="it-IT" altLang="it-IT" sz="3600" b="1" dirty="0">
                <a:solidFill>
                  <a:srgbClr val="FF0000"/>
                </a:solidFill>
              </a:rPr>
              <a:t>Sostenibilità</a:t>
            </a:r>
          </a:p>
          <a:p>
            <a:pPr marL="0" lvl="1" indent="0" eaLnBrk="1" hangingPunct="1">
              <a:buNone/>
              <a:defRPr/>
            </a:pPr>
            <a:r>
              <a:rPr lang="it-IT" altLang="it-IT" sz="3600" b="1" dirty="0">
                <a:solidFill>
                  <a:srgbClr val="FF0000"/>
                </a:solidFill>
              </a:rPr>
              <a:t>Reddito</a:t>
            </a:r>
          </a:p>
          <a:p>
            <a:pPr marL="0" lvl="1" indent="0" eaLnBrk="1" hangingPunct="1">
              <a:buNone/>
              <a:defRPr/>
            </a:pPr>
            <a:endParaRPr lang="it-IT" altLang="it-IT" sz="3600" b="1" dirty="0">
              <a:solidFill>
                <a:srgbClr val="FF0000"/>
              </a:solidFill>
            </a:endParaRPr>
          </a:p>
        </p:txBody>
      </p:sp>
      <p:pic>
        <p:nvPicPr>
          <p:cNvPr id="2" name="Immagine 4">
            <a:extLst>
              <a:ext uri="{FF2B5EF4-FFF2-40B4-BE49-F238E27FC236}">
                <a16:creationId xmlns:a16="http://schemas.microsoft.com/office/drawing/2014/main" id="{E1074142-D934-FC89-F1AC-8C45CC0B9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5"/>
          <a:stretch/>
        </p:blipFill>
        <p:spPr bwMode="auto">
          <a:xfrm>
            <a:off x="1703512" y="3922364"/>
            <a:ext cx="3836877" cy="233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 descr="Immagine che contiene esterni, erba, pianta, verde&#10;&#10;Descrizione generata automaticamente">
            <a:extLst>
              <a:ext uri="{FF2B5EF4-FFF2-40B4-BE49-F238E27FC236}">
                <a16:creationId xmlns:a16="http://schemas.microsoft.com/office/drawing/2014/main" id="{10D4272A-C9E9-AA10-2A8A-F680CF9F16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33"/>
          <a:stretch/>
        </p:blipFill>
        <p:spPr>
          <a:xfrm>
            <a:off x="4377358" y="1258380"/>
            <a:ext cx="4272784" cy="2736304"/>
          </a:xfrm>
          <a:prstGeom prst="rect">
            <a:avLst/>
          </a:prstGeom>
        </p:spPr>
      </p:pic>
      <p:pic>
        <p:nvPicPr>
          <p:cNvPr id="4" name="Segnaposto immagine 11" descr="Immagine che contiene albero, erba, esterni, pianta&#10;&#10;Descrizione generata automaticamente">
            <a:extLst>
              <a:ext uri="{FF2B5EF4-FFF2-40B4-BE49-F238E27FC236}">
                <a16:creationId xmlns:a16="http://schemas.microsoft.com/office/drawing/2014/main" id="{FEE87D09-5128-2161-97E9-9B788DD3B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0" r="26380"/>
          <a:stretch>
            <a:fillRect/>
          </a:stretch>
        </p:blipFill>
        <p:spPr>
          <a:xfrm>
            <a:off x="9192344" y="1412776"/>
            <a:ext cx="2783685" cy="452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8054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11A17-2D45-EC1A-70D1-2707AE65E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Text Box 3">
            <a:extLst>
              <a:ext uri="{FF2B5EF4-FFF2-40B4-BE49-F238E27FC236}">
                <a16:creationId xmlns:a16="http://schemas.microsoft.com/office/drawing/2014/main" id="{61AEF8FF-4B0A-2505-DC35-8872E34AE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624" y="1844824"/>
            <a:ext cx="6295428" cy="2908489"/>
          </a:xfrm>
          <a:prstGeom prst="rect">
            <a:avLst/>
          </a:prstGeom>
          <a:solidFill>
            <a:schemeClr val="bg1">
              <a:alpha val="62000"/>
            </a:schemeClr>
          </a:solidFill>
          <a:ln w="19050">
            <a:solidFill>
              <a:srgbClr val="560F0A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indent="-457200">
              <a:defRPr sz="2000" b="1">
                <a:solidFill>
                  <a:srgbClr val="FFFFFF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FFFFFF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FFFFFF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FFFFFF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FFFFFF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FF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FF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FF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FF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buClr>
                <a:srgbClr val="000000"/>
              </a:buClr>
              <a:buFont typeface="Wingdings" pitchFamily="2" charset="2"/>
              <a:buNone/>
              <a:defRPr/>
            </a:pPr>
            <a:endParaRPr lang="it-IT" altLang="it-IT" sz="700" dirty="0">
              <a:solidFill>
                <a:schemeClr val="tx1">
                  <a:lumMod val="95000"/>
                  <a:lumOff val="5000"/>
                </a:schemeClr>
              </a:solidFill>
              <a:latin typeface="Lucida Sans" panose="020B0602030504020204" pitchFamily="34" charset="0"/>
            </a:endParaRPr>
          </a:p>
          <a:p>
            <a:pPr algn="ctr" eaLnBrk="1" hangingPunct="1">
              <a:buClr>
                <a:srgbClr val="000000"/>
              </a:buClr>
              <a:buFont typeface="Wingdings" pitchFamily="2" charset="2"/>
              <a:buNone/>
              <a:defRPr/>
            </a:pPr>
            <a:r>
              <a:rPr lang="it-IT" altLang="it-IT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" panose="020B0602030504020204" pitchFamily="34" charset="0"/>
              </a:rPr>
              <a:t>Il Green Deal </a:t>
            </a:r>
          </a:p>
          <a:p>
            <a:pPr algn="ctr" eaLnBrk="1" hangingPunct="1">
              <a:buClr>
                <a:srgbClr val="000000"/>
              </a:buClr>
              <a:buFont typeface="Wingdings" pitchFamily="2" charset="2"/>
              <a:buNone/>
              <a:defRPr/>
            </a:pPr>
            <a:r>
              <a:rPr lang="it-IT" altLang="it-IT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" panose="020B0602030504020204" pitchFamily="34" charset="0"/>
              </a:rPr>
              <a:t> è vivo o morto?</a:t>
            </a:r>
          </a:p>
          <a:p>
            <a:pPr algn="ctr" eaLnBrk="1" hangingPunct="1">
              <a:buClr>
                <a:srgbClr val="000000"/>
              </a:buClr>
              <a:buFont typeface="Wingdings" pitchFamily="2" charset="2"/>
              <a:buNone/>
              <a:defRPr/>
            </a:pPr>
            <a:endParaRPr lang="it-IT" altLang="it-IT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Sans" panose="020B0602030504020204" pitchFamily="34" charset="0"/>
            </a:endParaRPr>
          </a:p>
          <a:p>
            <a:pPr algn="ctr" eaLnBrk="1" hangingPunct="1">
              <a:buClr>
                <a:srgbClr val="000000"/>
              </a:buClr>
              <a:buFont typeface="Wingdings" pitchFamily="2" charset="2"/>
              <a:buNone/>
              <a:defRPr/>
            </a:pPr>
            <a:r>
              <a:rPr lang="it-IT" altLang="it-IT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" panose="020B0602030504020204" pitchFamily="34" charset="0"/>
              </a:rPr>
              <a:t>… e la Pac?</a:t>
            </a:r>
          </a:p>
        </p:txBody>
      </p:sp>
    </p:spTree>
    <p:extLst>
      <p:ext uri="{BB962C8B-B14F-4D97-AF65-F5344CB8AC3E}">
        <p14:creationId xmlns:p14="http://schemas.microsoft.com/office/powerpoint/2010/main" val="116944437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CA885-CDB9-2E60-C643-BB6A2562E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5" name="Titolo 1">
            <a:extLst>
              <a:ext uri="{FF2B5EF4-FFF2-40B4-BE49-F238E27FC236}">
                <a16:creationId xmlns:a16="http://schemas.microsoft.com/office/drawing/2014/main" id="{8EB3CB6D-AC2A-8E5D-8268-FA84DD5C6CBB}"/>
              </a:ext>
            </a:extLst>
          </p:cNvPr>
          <p:cNvSpPr txBox="1">
            <a:spLocks/>
          </p:cNvSpPr>
          <p:nvPr/>
        </p:nvSpPr>
        <p:spPr bwMode="auto">
          <a:xfrm>
            <a:off x="3431704" y="116524"/>
            <a:ext cx="7763278" cy="64818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it-IT" sz="4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Il Green Deal </a:t>
            </a:r>
            <a:r>
              <a:rPr lang="en-US" altLang="it-IT" sz="4000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è</a:t>
            </a:r>
            <a:r>
              <a:rPr lang="en-US" altLang="it-IT" sz="4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it-IT" sz="4000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morto</a:t>
            </a:r>
            <a:r>
              <a:rPr lang="en-US" altLang="it-IT" sz="4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, ma </a:t>
            </a:r>
            <a:r>
              <a:rPr lang="en-US" altLang="it-IT" sz="4000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rinasce</a:t>
            </a:r>
            <a:endParaRPr lang="en-US" altLang="it-IT" sz="40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5891" name="Immagine 2">
            <a:extLst>
              <a:ext uri="{FF2B5EF4-FFF2-40B4-BE49-F238E27FC236}">
                <a16:creationId xmlns:a16="http://schemas.microsoft.com/office/drawing/2014/main" id="{69793E11-3350-CE66-3D68-530630E2BF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3" r="2" b="2"/>
          <a:stretch/>
        </p:blipFill>
        <p:spPr bwMode="auto">
          <a:xfrm>
            <a:off x="1" y="10"/>
            <a:ext cx="2805113" cy="6597342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0" name="Segnaposto contenuto 2">
            <a:extLst>
              <a:ext uri="{FF2B5EF4-FFF2-40B4-BE49-F238E27FC236}">
                <a16:creationId xmlns:a16="http://schemas.microsoft.com/office/drawing/2014/main" id="{AFD680AA-2D27-8AD0-019E-3D579589B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688" y="1196752"/>
            <a:ext cx="8424936" cy="5163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69863" defTabSz="957263">
              <a:spcAft>
                <a:spcPct val="25000"/>
              </a:spcAft>
              <a:buClr>
                <a:schemeClr val="tx2"/>
              </a:buClr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1112838" indent="-542925" defTabSz="957263">
              <a:spcAft>
                <a:spcPct val="250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7263"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7263">
              <a:spcAft>
                <a:spcPct val="250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7263"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indent="-228600" defTabSz="914400">
              <a:lnSpc>
                <a:spcPct val="110000"/>
              </a:lnSpc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it-IT" spc="7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Green Deal: </a:t>
            </a:r>
            <a:r>
              <a:rPr lang="it-IT" spc="75" dirty="0">
                <a:solidFill>
                  <a:srgbClr val="000000"/>
                </a:solidFill>
                <a:ea typeface="Times New Roman" panose="02020603050405020304" pitchFamily="18" charset="0"/>
              </a:rPr>
              <a:t>voluto da </a:t>
            </a:r>
            <a:r>
              <a:rPr lang="it-IT" spc="7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Timmermans (olandese, socialista);</a:t>
            </a:r>
          </a:p>
          <a:p>
            <a:pPr indent="-228600" defTabSz="914400">
              <a:lnSpc>
                <a:spcPct val="110000"/>
              </a:lnSpc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it-IT" spc="7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 protesta dei trattori nei primi mesi del 2024 ha travolto l’agenda-Timmermans</a:t>
            </a:r>
            <a:r>
              <a:rPr lang="it-IT" sz="1800" spc="7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  <a:endParaRPr lang="it-IT" spc="75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indent="-228600" defTabSz="914400">
              <a:spcAft>
                <a:spcPts val="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it-IT" spc="75" dirty="0">
                <a:solidFill>
                  <a:srgbClr val="000000"/>
                </a:solidFill>
                <a:ea typeface="Times New Roman" panose="02020603050405020304" pitchFamily="18" charset="0"/>
              </a:rPr>
              <a:t>Oggi:</a:t>
            </a:r>
          </a:p>
          <a:p>
            <a:pPr lvl="1" indent="-228600" defTabSz="914400">
              <a:spcAft>
                <a:spcPts val="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it-IT" sz="1600" spc="75" dirty="0">
                <a:solidFill>
                  <a:srgbClr val="000000"/>
                </a:solidFill>
                <a:ea typeface="Times New Roman" panose="02020603050405020304" pitchFamily="18" charset="0"/>
              </a:rPr>
              <a:t>Teresa Ribera (socialista spagnola, </a:t>
            </a:r>
            <a:r>
              <a:rPr lang="it-IT" sz="1600" spc="7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neo-vicepresidente esecutiva della Commissione UE): convinta della volontà di portare avanti gli sforzi per realizzare il criticato Green Deal;</a:t>
            </a:r>
          </a:p>
          <a:p>
            <a:pPr lvl="1" indent="-228600" defTabSz="914400">
              <a:spcAft>
                <a:spcPts val="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it-IT" sz="1600" spc="75" dirty="0">
                <a:solidFill>
                  <a:srgbClr val="000000"/>
                </a:solidFill>
                <a:ea typeface="Times New Roman" panose="02020603050405020304" pitchFamily="18" charset="0"/>
              </a:rPr>
              <a:t>Giorgia Meloni: </a:t>
            </a:r>
            <a:r>
              <a:rPr lang="it-IT" sz="1600" spc="7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il Green Deal è disastroso, lo cambieremo</a:t>
            </a:r>
            <a:r>
              <a:rPr lang="it-IT" sz="1400" spc="7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</a:p>
          <a:p>
            <a:pPr lvl="1" indent="-228600" defTabSz="914400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it-IT" sz="1600" spc="7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Ursula von del Leyen: equilibrista;</a:t>
            </a:r>
          </a:p>
          <a:p>
            <a:pPr lvl="1" indent="-228600" defTabSz="914400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it-IT" sz="1600" spc="75" dirty="0">
                <a:solidFill>
                  <a:srgbClr val="000000"/>
                </a:solidFill>
              </a:rPr>
              <a:t>nuovo commissario all’Agricoltura, il lussemburghese Hansen;</a:t>
            </a:r>
          </a:p>
          <a:p>
            <a:pPr indent="-228600" defTabSz="914400">
              <a:lnSpc>
                <a:spcPct val="110000"/>
              </a:lnSpc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endParaRPr lang="it-IT" sz="1800" spc="75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indent="-228600" defTabSz="914400">
              <a:lnSpc>
                <a:spcPct val="110000"/>
              </a:lnSpc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it-IT" sz="1800" spc="75" dirty="0">
                <a:solidFill>
                  <a:srgbClr val="000000"/>
                </a:solidFill>
                <a:ea typeface="Times New Roman" panose="02020603050405020304" pitchFamily="18" charset="0"/>
              </a:rPr>
              <a:t>A</a:t>
            </a:r>
            <a:r>
              <a:rPr lang="it-IT" sz="1800" spc="7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ria diversa nel nuovo Parlamento UE</a:t>
            </a:r>
            <a:r>
              <a:rPr lang="it-IT" sz="1800" spc="7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ma con eq</a:t>
            </a:r>
            <a:r>
              <a:rPr lang="it-IT" sz="1800" spc="75" dirty="0">
                <a:solidFill>
                  <a:srgbClr val="000000"/>
                </a:solidFill>
                <a:ea typeface="Times New Roman" panose="02020603050405020304" pitchFamily="18" charset="0"/>
              </a:rPr>
              <a:t>uilibrismo;</a:t>
            </a:r>
            <a:endParaRPr lang="en-US" altLang="it-IT" b="1" dirty="0">
              <a:solidFill>
                <a:srgbClr val="FF0000"/>
              </a:solidFill>
              <a:latin typeface="+mn-lt"/>
              <a:ea typeface="+mn-ea"/>
            </a:endParaRPr>
          </a:p>
          <a:p>
            <a:pPr indent="-228600" defTabSz="914400">
              <a:lnSpc>
                <a:spcPct val="110000"/>
              </a:lnSpc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en-US" altLang="it-IT" b="1" dirty="0">
                <a:solidFill>
                  <a:srgbClr val="FF0000"/>
                </a:solidFill>
                <a:latin typeface="+mn-lt"/>
                <a:ea typeface="+mn-ea"/>
              </a:rPr>
              <a:t>No </a:t>
            </a:r>
            <a:r>
              <a:rPr lang="en-US" altLang="it-IT" b="1" dirty="0" err="1">
                <a:solidFill>
                  <a:srgbClr val="FF0000"/>
                </a:solidFill>
                <a:latin typeface="+mn-lt"/>
                <a:ea typeface="+mn-ea"/>
              </a:rPr>
              <a:t>ambientalismo</a:t>
            </a:r>
            <a:r>
              <a:rPr lang="en-US" altLang="it-IT" b="1" dirty="0">
                <a:solidFill>
                  <a:srgbClr val="FF0000"/>
                </a:solidFill>
                <a:latin typeface="+mn-lt"/>
                <a:ea typeface="+mn-ea"/>
              </a:rPr>
              <a:t> </a:t>
            </a:r>
            <a:r>
              <a:rPr lang="en-US" altLang="it-IT" b="1" dirty="0" err="1">
                <a:solidFill>
                  <a:srgbClr val="FF0000"/>
                </a:solidFill>
                <a:latin typeface="+mn-lt"/>
                <a:ea typeface="+mn-ea"/>
              </a:rPr>
              <a:t>ideologico</a:t>
            </a:r>
            <a:r>
              <a:rPr lang="en-US" altLang="it-IT" b="1" dirty="0">
                <a:solidFill>
                  <a:srgbClr val="FF0000"/>
                </a:solidFill>
                <a:latin typeface="+mn-lt"/>
                <a:ea typeface="+mn-ea"/>
              </a:rPr>
              <a:t> -&gt; </a:t>
            </a:r>
            <a:r>
              <a:rPr lang="it-IT" altLang="it-IT" b="1" dirty="0">
                <a:solidFill>
                  <a:srgbClr val="FF0000"/>
                </a:solidFill>
                <a:latin typeface="+mn-lt"/>
                <a:ea typeface="+mn-ea"/>
              </a:rPr>
              <a:t>transizione giusta</a:t>
            </a:r>
            <a:r>
              <a:rPr lang="it-IT" sz="1600" b="1" dirty="0">
                <a:solidFill>
                  <a:srgbClr val="FF0000"/>
                </a:solidFill>
                <a:effectLst/>
                <a:latin typeface="VerdanaBold"/>
              </a:rPr>
              <a:t> </a:t>
            </a:r>
            <a:r>
              <a:rPr lang="it-IT" sz="1600" dirty="0">
                <a:effectLst/>
                <a:latin typeface="VerdanaBold"/>
              </a:rPr>
              <a:t>(transizione ecologica).</a:t>
            </a:r>
          </a:p>
          <a:p>
            <a:pPr indent="-228600" defTabSz="914400">
              <a:lnSpc>
                <a:spcPct val="110000"/>
              </a:lnSpc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latin typeface="VerdanaBold"/>
              </a:rPr>
              <a:t>Il Green Deal è morto, ma rimane vivo sotto la cenere.</a:t>
            </a:r>
            <a:endParaRPr lang="it-IT" sz="1800" dirty="0"/>
          </a:p>
        </p:txBody>
      </p:sp>
      <p:sp>
        <p:nvSpPr>
          <p:cNvPr id="165892" name="Rectangle 15">
            <a:extLst>
              <a:ext uri="{FF2B5EF4-FFF2-40B4-BE49-F238E27FC236}">
                <a16:creationId xmlns:a16="http://schemas.microsoft.com/office/drawing/2014/main" id="{FDCA8DFC-54E0-8ACB-C30C-CAAF087E8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8572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5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65893" name="Rectangle 16">
            <a:extLst>
              <a:ext uri="{FF2B5EF4-FFF2-40B4-BE49-F238E27FC236}">
                <a16:creationId xmlns:a16="http://schemas.microsoft.com/office/drawing/2014/main" id="{E4B1A63D-F4B0-9279-8A17-6A2C8DD8A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8572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5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65894" name="Rectangle 19">
            <a:extLst>
              <a:ext uri="{FF2B5EF4-FFF2-40B4-BE49-F238E27FC236}">
                <a16:creationId xmlns:a16="http://schemas.microsoft.com/office/drawing/2014/main" id="{BFC0EEAD-4D9D-DE5D-2F7D-013AEEEA8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706439"/>
            <a:ext cx="1381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5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54877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61FE0-FD77-EB54-7B65-487DD5084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5" name="Titolo 1">
            <a:extLst>
              <a:ext uri="{FF2B5EF4-FFF2-40B4-BE49-F238E27FC236}">
                <a16:creationId xmlns:a16="http://schemas.microsoft.com/office/drawing/2014/main" id="{36DFD8E1-45E6-E48B-04B2-53E5455A1A5C}"/>
              </a:ext>
            </a:extLst>
          </p:cNvPr>
          <p:cNvSpPr txBox="1">
            <a:spLocks/>
          </p:cNvSpPr>
          <p:nvPr/>
        </p:nvSpPr>
        <p:spPr bwMode="auto">
          <a:xfrm>
            <a:off x="4583832" y="116524"/>
            <a:ext cx="6611150" cy="89154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it-IT" sz="5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Agenda </a:t>
            </a:r>
            <a:r>
              <a:rPr lang="en-US" altLang="it-IT" sz="5400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altLang="it-IT" sz="5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Pac 2028-2034</a:t>
            </a:r>
          </a:p>
        </p:txBody>
      </p:sp>
      <p:pic>
        <p:nvPicPr>
          <p:cNvPr id="165891" name="Immagine 2">
            <a:extLst>
              <a:ext uri="{FF2B5EF4-FFF2-40B4-BE49-F238E27FC236}">
                <a16:creationId xmlns:a16="http://schemas.microsoft.com/office/drawing/2014/main" id="{04C85561-DB53-A4A2-6EAB-089B124880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3" r="2" b="2"/>
          <a:stretch/>
        </p:blipFill>
        <p:spPr bwMode="auto">
          <a:xfrm>
            <a:off x="1" y="10"/>
            <a:ext cx="4151783" cy="6597342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0" name="Segnaposto contenuto 2">
            <a:extLst>
              <a:ext uri="{FF2B5EF4-FFF2-40B4-BE49-F238E27FC236}">
                <a16:creationId xmlns:a16="http://schemas.microsoft.com/office/drawing/2014/main" id="{77F7F744-A714-5F99-BB0A-B3738B7FF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808" y="1484784"/>
            <a:ext cx="7344816" cy="4875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69863" defTabSz="957263">
              <a:spcAft>
                <a:spcPct val="25000"/>
              </a:spcAft>
              <a:buClr>
                <a:schemeClr val="tx2"/>
              </a:buClr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1112838" indent="-542925" defTabSz="957263">
              <a:spcAft>
                <a:spcPct val="250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7263"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7263">
              <a:spcAft>
                <a:spcPct val="250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7263"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indent="-228600" defTabSz="914400">
              <a:lnSpc>
                <a:spcPct val="90000"/>
              </a:lnSpc>
              <a:spcBef>
                <a:spcPts val="1175"/>
              </a:spcBef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en-US" altLang="it-IT" sz="2400" dirty="0">
                <a:latin typeface="+mn-lt"/>
                <a:ea typeface="+mn-ea"/>
              </a:rPr>
              <a:t>18 </a:t>
            </a:r>
            <a:r>
              <a:rPr lang="en-US" altLang="it-IT" sz="2400" dirty="0" err="1">
                <a:latin typeface="+mn-lt"/>
                <a:ea typeface="+mn-ea"/>
              </a:rPr>
              <a:t>luglio</a:t>
            </a:r>
            <a:r>
              <a:rPr lang="en-US" altLang="it-IT" sz="2400" dirty="0">
                <a:latin typeface="+mn-lt"/>
                <a:ea typeface="+mn-ea"/>
              </a:rPr>
              <a:t> 2024: </a:t>
            </a:r>
            <a:r>
              <a:rPr lang="en-US" altLang="it-IT" sz="2400" dirty="0" err="1">
                <a:latin typeface="+mn-lt"/>
                <a:ea typeface="+mn-ea"/>
              </a:rPr>
              <a:t>dichiarazioni</a:t>
            </a:r>
            <a:r>
              <a:rPr lang="en-US" altLang="it-IT" sz="2400" dirty="0">
                <a:latin typeface="+mn-lt"/>
                <a:ea typeface="+mn-ea"/>
              </a:rPr>
              <a:t> Ursula von der Leyen</a:t>
            </a:r>
          </a:p>
          <a:p>
            <a:pPr indent="-228600" defTabSz="914400">
              <a:lnSpc>
                <a:spcPct val="90000"/>
              </a:lnSpc>
              <a:spcBef>
                <a:spcPts val="1175"/>
              </a:spcBef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en-US" altLang="it-IT" sz="2400" b="1" dirty="0">
                <a:solidFill>
                  <a:srgbClr val="FF0000"/>
                </a:solidFill>
                <a:latin typeface="+mn-lt"/>
                <a:ea typeface="+mn-ea"/>
              </a:rPr>
              <a:t>4 </a:t>
            </a:r>
            <a:r>
              <a:rPr lang="en-US" altLang="it-IT" sz="2400" b="1" dirty="0" err="1">
                <a:solidFill>
                  <a:srgbClr val="FF0000"/>
                </a:solidFill>
                <a:latin typeface="+mn-lt"/>
                <a:ea typeface="+mn-ea"/>
              </a:rPr>
              <a:t>settembre</a:t>
            </a:r>
            <a:r>
              <a:rPr lang="en-US" altLang="it-IT" sz="2400" b="1" dirty="0">
                <a:solidFill>
                  <a:srgbClr val="FF0000"/>
                </a:solidFill>
                <a:latin typeface="+mn-lt"/>
                <a:ea typeface="+mn-ea"/>
              </a:rPr>
              <a:t> 2024: </a:t>
            </a:r>
            <a:r>
              <a:rPr lang="en-US" altLang="it-IT" sz="2400" b="1" dirty="0" err="1">
                <a:solidFill>
                  <a:srgbClr val="FF0000"/>
                </a:solidFill>
                <a:latin typeface="+mn-lt"/>
                <a:ea typeface="+mn-ea"/>
              </a:rPr>
              <a:t>risultati</a:t>
            </a:r>
            <a:r>
              <a:rPr lang="en-US" altLang="it-IT" sz="2400" b="1" dirty="0">
                <a:solidFill>
                  <a:srgbClr val="FF0000"/>
                </a:solidFill>
                <a:latin typeface="+mn-lt"/>
                <a:ea typeface="+mn-ea"/>
              </a:rPr>
              <a:t> del </a:t>
            </a:r>
            <a:r>
              <a:rPr lang="it-IT" sz="2400" b="1" dirty="0">
                <a:solidFill>
                  <a:srgbClr val="FF0000"/>
                </a:solidFill>
                <a:latin typeface="+mn-lt"/>
                <a:ea typeface="+mn-ea"/>
              </a:rPr>
              <a:t>dialogo strategico sul futuro dell'agricoltura dell'UE</a:t>
            </a:r>
            <a:r>
              <a:rPr lang="it-IT" sz="1800" b="1" dirty="0">
                <a:solidFill>
                  <a:srgbClr val="FF0000"/>
                </a:solidFill>
                <a:effectLst/>
                <a:latin typeface="VerdanaBold"/>
              </a:rPr>
              <a:t> </a:t>
            </a:r>
            <a:endParaRPr lang="it-IT" sz="2000" b="1" dirty="0">
              <a:solidFill>
                <a:srgbClr val="FF0000"/>
              </a:solidFill>
            </a:endParaRPr>
          </a:p>
          <a:p>
            <a:pPr indent="-228600" defTabSz="914400">
              <a:lnSpc>
                <a:spcPct val="90000"/>
              </a:lnSpc>
              <a:spcBef>
                <a:spcPts val="1175"/>
              </a:spcBef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en-US" altLang="it-IT" sz="2400" dirty="0">
                <a:latin typeface="+mn-lt"/>
                <a:ea typeface="+mn-ea"/>
              </a:rPr>
              <a:t>gen 2025: </a:t>
            </a:r>
            <a:r>
              <a:rPr lang="en-US" altLang="it-IT" sz="2400" dirty="0" err="1">
                <a:latin typeface="+mn-lt"/>
                <a:ea typeface="+mn-ea"/>
              </a:rPr>
              <a:t>documento</a:t>
            </a:r>
            <a:r>
              <a:rPr lang="en-US" altLang="it-IT" sz="2400" dirty="0">
                <a:latin typeface="+mn-lt"/>
                <a:ea typeface="+mn-ea"/>
              </a:rPr>
              <a:t> di </a:t>
            </a:r>
            <a:r>
              <a:rPr lang="en-US" altLang="it-IT" sz="2400" dirty="0" err="1">
                <a:latin typeface="+mn-lt"/>
                <a:ea typeface="+mn-ea"/>
              </a:rPr>
              <a:t>riflessione</a:t>
            </a:r>
            <a:r>
              <a:rPr lang="en-US" altLang="it-IT" sz="2400" dirty="0">
                <a:latin typeface="+mn-lt"/>
                <a:ea typeface="+mn-ea"/>
              </a:rPr>
              <a:t> </a:t>
            </a:r>
            <a:r>
              <a:rPr lang="en-US" altLang="it-IT" sz="2400" dirty="0" err="1">
                <a:latin typeface="+mn-lt"/>
                <a:ea typeface="+mn-ea"/>
              </a:rPr>
              <a:t>sul</a:t>
            </a:r>
            <a:r>
              <a:rPr lang="en-US" altLang="it-IT" sz="2400" dirty="0">
                <a:latin typeface="+mn-lt"/>
                <a:ea typeface="+mn-ea"/>
              </a:rPr>
              <a:t> </a:t>
            </a:r>
            <a:r>
              <a:rPr lang="en-US" altLang="it-IT" sz="2400" dirty="0" err="1">
                <a:latin typeface="+mn-lt"/>
                <a:ea typeface="+mn-ea"/>
              </a:rPr>
              <a:t>futuro</a:t>
            </a:r>
            <a:r>
              <a:rPr lang="en-US" altLang="it-IT" sz="2400" dirty="0">
                <a:latin typeface="+mn-lt"/>
                <a:ea typeface="+mn-ea"/>
              </a:rPr>
              <a:t> </a:t>
            </a:r>
            <a:r>
              <a:rPr lang="en-US" altLang="it-IT" sz="2400" dirty="0" err="1">
                <a:latin typeface="+mn-lt"/>
                <a:ea typeface="+mn-ea"/>
              </a:rPr>
              <a:t>della</a:t>
            </a:r>
            <a:r>
              <a:rPr lang="en-US" altLang="it-IT" sz="2400" dirty="0">
                <a:latin typeface="+mn-lt"/>
                <a:ea typeface="+mn-ea"/>
              </a:rPr>
              <a:t> PAC</a:t>
            </a:r>
          </a:p>
          <a:p>
            <a:pPr indent="-228600" defTabSz="914400">
              <a:lnSpc>
                <a:spcPct val="90000"/>
              </a:lnSpc>
              <a:spcBef>
                <a:spcPts val="1175"/>
              </a:spcBef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en-US" altLang="it-IT" sz="2400" dirty="0" err="1">
                <a:latin typeface="+mn-lt"/>
                <a:ea typeface="+mn-ea"/>
              </a:rPr>
              <a:t>autunno</a:t>
            </a:r>
            <a:r>
              <a:rPr lang="en-US" altLang="it-IT" sz="2400" dirty="0">
                <a:latin typeface="+mn-lt"/>
                <a:ea typeface="+mn-ea"/>
              </a:rPr>
              <a:t> 2025: </a:t>
            </a:r>
            <a:r>
              <a:rPr lang="en-US" altLang="it-IT" sz="2400" dirty="0" err="1">
                <a:latin typeface="+mn-lt"/>
                <a:ea typeface="+mn-ea"/>
              </a:rPr>
              <a:t>proposte</a:t>
            </a:r>
            <a:r>
              <a:rPr lang="en-US" altLang="it-IT" sz="2400" dirty="0">
                <a:latin typeface="+mn-lt"/>
                <a:ea typeface="+mn-ea"/>
              </a:rPr>
              <a:t> legislative Pac 2028-2034</a:t>
            </a:r>
          </a:p>
          <a:p>
            <a:pPr indent="-228600" defTabSz="914400">
              <a:lnSpc>
                <a:spcPct val="90000"/>
              </a:lnSpc>
              <a:spcBef>
                <a:spcPts val="1175"/>
              </a:spcBef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en-US" altLang="it-IT" sz="2400" dirty="0" err="1">
                <a:latin typeface="+mn-lt"/>
                <a:ea typeface="+mn-ea"/>
              </a:rPr>
              <a:t>autunno</a:t>
            </a:r>
            <a:r>
              <a:rPr lang="en-US" altLang="it-IT" sz="2400" dirty="0">
                <a:latin typeface="+mn-lt"/>
                <a:ea typeface="+mn-ea"/>
              </a:rPr>
              <a:t> 2026: </a:t>
            </a:r>
            <a:r>
              <a:rPr lang="en-US" altLang="it-IT" sz="2400" dirty="0" err="1">
                <a:latin typeface="+mn-lt"/>
                <a:ea typeface="+mn-ea"/>
              </a:rPr>
              <a:t>approvazione</a:t>
            </a:r>
            <a:r>
              <a:rPr lang="en-US" altLang="it-IT" sz="2400" dirty="0">
                <a:latin typeface="+mn-lt"/>
                <a:ea typeface="+mn-ea"/>
              </a:rPr>
              <a:t> </a:t>
            </a:r>
            <a:r>
              <a:rPr lang="en-US" altLang="it-IT" sz="2400" dirty="0" err="1">
                <a:latin typeface="+mn-lt"/>
                <a:ea typeface="+mn-ea"/>
              </a:rPr>
              <a:t>regolamenti</a:t>
            </a:r>
            <a:r>
              <a:rPr lang="en-US" altLang="it-IT" sz="2400" dirty="0">
                <a:latin typeface="+mn-lt"/>
                <a:ea typeface="+mn-ea"/>
              </a:rPr>
              <a:t> </a:t>
            </a:r>
            <a:r>
              <a:rPr lang="en-US" altLang="it-IT" sz="2400" dirty="0" err="1">
                <a:latin typeface="+mn-lt"/>
                <a:ea typeface="+mn-ea"/>
              </a:rPr>
              <a:t>Ue</a:t>
            </a:r>
            <a:endParaRPr lang="en-US" altLang="it-IT" sz="2400" dirty="0">
              <a:latin typeface="+mn-lt"/>
              <a:ea typeface="+mn-ea"/>
            </a:endParaRPr>
          </a:p>
          <a:p>
            <a:pPr indent="-228600" defTabSz="914400">
              <a:lnSpc>
                <a:spcPct val="90000"/>
              </a:lnSpc>
              <a:spcBef>
                <a:spcPts val="1175"/>
              </a:spcBef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en-US" altLang="it-IT" sz="2400" dirty="0" err="1">
                <a:latin typeface="+mn-lt"/>
                <a:ea typeface="+mn-ea"/>
              </a:rPr>
              <a:t>autunno</a:t>
            </a:r>
            <a:r>
              <a:rPr lang="en-US" altLang="it-IT" sz="2400" dirty="0">
                <a:latin typeface="+mn-lt"/>
                <a:ea typeface="+mn-ea"/>
              </a:rPr>
              <a:t> 2027: normative </a:t>
            </a:r>
            <a:r>
              <a:rPr lang="en-US" altLang="it-IT" sz="2400" dirty="0" err="1">
                <a:latin typeface="+mn-lt"/>
                <a:ea typeface="+mn-ea"/>
              </a:rPr>
              <a:t>nazionali</a:t>
            </a:r>
            <a:endParaRPr lang="en-US" altLang="it-IT" sz="2400" dirty="0">
              <a:latin typeface="+mn-lt"/>
              <a:ea typeface="+mn-ea"/>
            </a:endParaRPr>
          </a:p>
          <a:p>
            <a:pPr indent="-228600" defTabSz="914400">
              <a:lnSpc>
                <a:spcPct val="90000"/>
              </a:lnSpc>
              <a:spcBef>
                <a:spcPts val="1175"/>
              </a:spcBef>
              <a:spcAft>
                <a:spcPts val="1200"/>
              </a:spcAft>
              <a:buClr>
                <a:srgbClr val="006600"/>
              </a:buClr>
              <a:buFont typeface="Arial" panose="020B0604020202020204" pitchFamily="34" charset="0"/>
              <a:buChar char="•"/>
              <a:defRPr/>
            </a:pPr>
            <a:r>
              <a:rPr lang="en-US" altLang="it-IT" sz="2400" dirty="0">
                <a:latin typeface="+mn-lt"/>
                <a:ea typeface="+mn-ea"/>
              </a:rPr>
              <a:t>1°gennaio 2028: </a:t>
            </a:r>
            <a:r>
              <a:rPr lang="en-US" altLang="it-IT" sz="2400" dirty="0" err="1">
                <a:latin typeface="+mn-lt"/>
                <a:ea typeface="+mn-ea"/>
              </a:rPr>
              <a:t>avvio</a:t>
            </a:r>
            <a:r>
              <a:rPr lang="en-US" altLang="it-IT" sz="2400" dirty="0">
                <a:latin typeface="+mn-lt"/>
                <a:ea typeface="+mn-ea"/>
              </a:rPr>
              <a:t> </a:t>
            </a:r>
            <a:r>
              <a:rPr lang="en-US" altLang="it-IT" sz="2400" dirty="0" err="1">
                <a:latin typeface="+mn-lt"/>
                <a:ea typeface="+mn-ea"/>
              </a:rPr>
              <a:t>nuova</a:t>
            </a:r>
            <a:r>
              <a:rPr lang="en-US" altLang="it-IT" sz="2400" dirty="0">
                <a:latin typeface="+mn-lt"/>
                <a:ea typeface="+mn-ea"/>
              </a:rPr>
              <a:t> Pac 2028-2034</a:t>
            </a:r>
          </a:p>
        </p:txBody>
      </p:sp>
      <p:sp>
        <p:nvSpPr>
          <p:cNvPr id="165892" name="Rectangle 15">
            <a:extLst>
              <a:ext uri="{FF2B5EF4-FFF2-40B4-BE49-F238E27FC236}">
                <a16:creationId xmlns:a16="http://schemas.microsoft.com/office/drawing/2014/main" id="{9F9D8AC8-3D88-1D18-A702-812C653D5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8572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5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65893" name="Rectangle 16">
            <a:extLst>
              <a:ext uri="{FF2B5EF4-FFF2-40B4-BE49-F238E27FC236}">
                <a16:creationId xmlns:a16="http://schemas.microsoft.com/office/drawing/2014/main" id="{BE87A702-96C4-DBC0-17E4-9CE7966DC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8572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5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65894" name="Rectangle 19">
            <a:extLst>
              <a:ext uri="{FF2B5EF4-FFF2-40B4-BE49-F238E27FC236}">
                <a16:creationId xmlns:a16="http://schemas.microsoft.com/office/drawing/2014/main" id="{C2A7E5E0-07BD-F6AE-C033-B5CB4B07E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706439"/>
            <a:ext cx="1381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5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531463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A4D3F85-A04C-7F7C-1934-08054131A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479" y="2122291"/>
            <a:ext cx="6301404" cy="161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it-IT" sz="3600" b="1" dirty="0">
                <a:solidFill>
                  <a:schemeClr val="accent1"/>
                </a:solidFill>
                <a:latin typeface="+mn-lt"/>
              </a:rPr>
              <a:t>Dialogo strategico sul futuro dell’agricoltura europea</a:t>
            </a:r>
            <a:endParaRPr lang="it-IT" sz="3600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Immagine 17">
            <a:extLst>
              <a:ext uri="{FF2B5EF4-FFF2-40B4-BE49-F238E27FC236}">
                <a16:creationId xmlns:a16="http://schemas.microsoft.com/office/drawing/2014/main" id="{76042967-0F52-5F16-AACF-61230CFFA19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41" y="400605"/>
            <a:ext cx="1536222" cy="123551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E4EF7CE7-5F59-BCDB-64F2-07D8679CBB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Bandiera dell'Europa - Wikipedia">
            <a:extLst>
              <a:ext uri="{FF2B5EF4-FFF2-40B4-BE49-F238E27FC236}">
                <a16:creationId xmlns:a16="http://schemas.microsoft.com/office/drawing/2014/main" id="{B4761FC9-155A-C602-9E04-A8AB010EB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78" y="4365104"/>
            <a:ext cx="2459803" cy="163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 descr="Immagine che contiene testo, Carattere, schermata, grafica&#10;&#10;Descrizione generata automaticamente">
            <a:extLst>
              <a:ext uri="{FF2B5EF4-FFF2-40B4-BE49-F238E27FC236}">
                <a16:creationId xmlns:a16="http://schemas.microsoft.com/office/drawing/2014/main" id="{CE2CF5D3-DA65-EED3-EEDA-63ED4D9E2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824" y="877487"/>
            <a:ext cx="4021570" cy="546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0824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9DBB50-96C6-86F3-7419-B2CA8D9B8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44624"/>
            <a:ext cx="9865096" cy="751488"/>
          </a:xfrm>
        </p:spPr>
        <p:txBody>
          <a:bodyPr vert="horz" wrap="square" lIns="0" tIns="12700" rIns="0" bIns="0" rtlCol="0" anchor="ctr">
            <a:spAutoFit/>
          </a:bodyPr>
          <a:lstStyle/>
          <a:p>
            <a:r>
              <a:rPr lang="it-IT" sz="4800" dirty="0"/>
              <a:t>PAROLE BOCCIATE E PROMOSSE</a:t>
            </a:r>
          </a:p>
        </p:txBody>
      </p:sp>
      <p:graphicFrame>
        <p:nvGraphicFramePr>
          <p:cNvPr id="8" name="Segnaposto contenuto 10">
            <a:extLst>
              <a:ext uri="{FF2B5EF4-FFF2-40B4-BE49-F238E27FC236}">
                <a16:creationId xmlns:a16="http://schemas.microsoft.com/office/drawing/2014/main" id="{0028C77B-0F8B-AA44-0646-121480B6012F}"/>
              </a:ext>
            </a:extLst>
          </p:cNvPr>
          <p:cNvGraphicFramePr>
            <a:graphicFrameLocks/>
          </p:cNvGraphicFramePr>
          <p:nvPr/>
        </p:nvGraphicFramePr>
        <p:xfrm>
          <a:off x="994877" y="836712"/>
          <a:ext cx="10202246" cy="5663375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5101123">
                  <a:extLst>
                    <a:ext uri="{9D8B030D-6E8A-4147-A177-3AD203B41FA5}">
                      <a16:colId xmlns:a16="http://schemas.microsoft.com/office/drawing/2014/main" val="623299450"/>
                    </a:ext>
                  </a:extLst>
                </a:gridCol>
                <a:gridCol w="5101123">
                  <a:extLst>
                    <a:ext uri="{9D8B030D-6E8A-4147-A177-3AD203B41FA5}">
                      <a16:colId xmlns:a16="http://schemas.microsoft.com/office/drawing/2014/main" val="487437790"/>
                    </a:ext>
                  </a:extLst>
                </a:gridCol>
              </a:tblGrid>
              <a:tr h="2261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600" kern="100" dirty="0">
                          <a:effectLst/>
                        </a:rPr>
                        <a:t>Bocciate</a:t>
                      </a:r>
                      <a:endParaRPr lang="it-IT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9" marR="36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600" kern="100" dirty="0">
                          <a:effectLst/>
                        </a:rPr>
                        <a:t>Promossi</a:t>
                      </a:r>
                      <a:endParaRPr lang="it-IT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9" marR="3629" marT="0" marB="0"/>
                </a:tc>
                <a:extLst>
                  <a:ext uri="{0D108BD9-81ED-4DB2-BD59-A6C34878D82A}">
                    <a16:rowId xmlns:a16="http://schemas.microsoft.com/office/drawing/2014/main" val="1860189047"/>
                  </a:ext>
                </a:extLst>
              </a:tr>
              <a:tr h="4695378">
                <a:tc>
                  <a:txBody>
                    <a:bodyPr/>
                    <a:lstStyle/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Agrofarmaci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Azoto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Fosforo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Combustibili fossili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Allevamenti intensivi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Antimicrobici e antibiotici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Medicinali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Aratro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Macchine pesanti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Imballaggi di plastica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it-IT" sz="2000" b="0" kern="100" dirty="0">
                          <a:solidFill>
                            <a:schemeClr val="tx1"/>
                          </a:solidFill>
                          <a:effectLst/>
                        </a:rPr>
                        <a:t>Sprechi alimentari</a:t>
                      </a:r>
                      <a:endParaRPr lang="it-IT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9" marR="3629" marT="0" marB="0"/>
                </a:tc>
                <a:tc>
                  <a:txBody>
                    <a:bodyPr/>
                    <a:lstStyle/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Concimi organici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Biofertilizzanti e bioraffinerie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Biostimolanti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Protezione del suolo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Benessere degli animali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Agricoltura biologica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Difesa integrata (rotazioni, diserbo meccanico)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Reti antigrandine e antinsetto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Energia rinnovabile: biogas, fotovoltaico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Tecnologie di precisione e digitali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Imballaggi riciclabili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Sicurezza sementiera e diversità delle sementi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Economia circolare e Bioeconomia </a:t>
                      </a:r>
                    </a:p>
                    <a:p>
                      <a:pPr marL="268288" indent="-171450"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kern="100" dirty="0">
                          <a:solidFill>
                            <a:schemeClr val="tx1"/>
                          </a:solidFill>
                          <a:effectLst/>
                        </a:rPr>
                        <a:t>Indicazioni di origine nelle etichette </a:t>
                      </a:r>
                      <a:endParaRPr lang="it-IT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9" marR="3629" marT="0" marB="0"/>
                </a:tc>
                <a:extLst>
                  <a:ext uri="{0D108BD9-81ED-4DB2-BD59-A6C34878D82A}">
                    <a16:rowId xmlns:a16="http://schemas.microsoft.com/office/drawing/2014/main" val="1015717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7783068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</TotalTime>
  <Words>482</Words>
  <Application>Microsoft Office PowerPoint</Application>
  <PresentationFormat>Widescreen</PresentationFormat>
  <Paragraphs>116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27" baseType="lpstr">
      <vt:lpstr>Arial</vt:lpstr>
      <vt:lpstr>Arial Nova</vt:lpstr>
      <vt:lpstr>Arial Nova Cond</vt:lpstr>
      <vt:lpstr>Arial Nova Cond Light</vt:lpstr>
      <vt:lpstr>Arial Nova Light</vt:lpstr>
      <vt:lpstr>Bahnschrift Light</vt:lpstr>
      <vt:lpstr>Bahnschrift Light Condensed</vt:lpstr>
      <vt:lpstr>Calibri</vt:lpstr>
      <vt:lpstr>Calibri Light</vt:lpstr>
      <vt:lpstr>Courier New</vt:lpstr>
      <vt:lpstr>Helvetica</vt:lpstr>
      <vt:lpstr>Lucida Sans</vt:lpstr>
      <vt:lpstr>Tahoma</vt:lpstr>
      <vt:lpstr>Times New Roman</vt:lpstr>
      <vt:lpstr>VerdanaBold</vt:lpstr>
      <vt:lpstr>Wingdings</vt:lpstr>
      <vt:lpstr>Personalizza struttura</vt:lpstr>
      <vt:lpstr>Presentazione standard di PowerPoint</vt:lpstr>
      <vt:lpstr>CONTESTO: FORTE INCERTEZZA E VELOCITÀ</vt:lpstr>
      <vt:lpstr>AGRICOLTURA DEL FUTURO </vt:lpstr>
      <vt:lpstr>AGROECOLOGIA: È LA RISPOSTA? Si, se garantisce: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PAROLE BOCCIATE E PROMOSSE</vt:lpstr>
      <vt:lpstr>GRAZIE PER L’ATTENZIONE</vt:lpstr>
    </vt:vector>
  </TitlesOfParts>
  <Company>UNIPG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Angelo Frascarelli</dc:creator>
  <cp:lastModifiedBy>Mariangela Galimi</cp:lastModifiedBy>
  <cp:revision>2632</cp:revision>
  <cp:lastPrinted>2023-07-04T12:11:17Z</cp:lastPrinted>
  <dcterms:created xsi:type="dcterms:W3CDTF">2005-09-29T12:57:37Z</dcterms:created>
  <dcterms:modified xsi:type="dcterms:W3CDTF">2024-11-19T15:22:57Z</dcterms:modified>
</cp:coreProperties>
</file>