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jeTDGvsmU0g9/Ue25Kf7/pklkv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150c6ec7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g3150c6ec75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150c6ec75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150c6ec754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150c6ec75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3150c6ec754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150c6ec75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150c6ec754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50c6ec754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3150c6ec754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type="ctrTitle"/>
          </p:nvPr>
        </p:nvSpPr>
        <p:spPr>
          <a:xfrm>
            <a:off x="622350" y="1514325"/>
            <a:ext cx="10947300" cy="171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eelawadee"/>
              <a:buNone/>
            </a:pPr>
            <a:r>
              <a:rPr b="1" lang="it-IT" sz="4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FORUM AGROECOLOGIA CIRCOLARE</a:t>
            </a:r>
            <a:endParaRPr b="1" sz="40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eelawadee"/>
              <a:buNone/>
            </a:pPr>
            <a:r>
              <a:rPr b="1" lang="it-IT" sz="4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VI EDIZIONE</a:t>
            </a:r>
            <a:endParaRPr b="1" sz="40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it-IT" sz="4000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FORUM AGROECOLOGIA CIRCOLARE</a:t>
            </a:r>
            <a:endParaRPr sz="4000"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it-IT" sz="4000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VI EDIZIONE</a:t>
            </a:r>
            <a:endParaRPr sz="4000"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989700" y="3436950"/>
            <a:ext cx="10212600" cy="8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1" lang="it-IT" sz="3000">
                <a:solidFill>
                  <a:srgbClr val="96BF97"/>
                </a:solidFill>
                <a:latin typeface="Avenir"/>
                <a:ea typeface="Avenir"/>
                <a:cs typeface="Avenir"/>
                <a:sym typeface="Avenir"/>
              </a:rPr>
              <a:t>Agroenergie: dall’agrivoltaico al biometano per far fronte ai cambiamenti climatici</a:t>
            </a:r>
            <a:endParaRPr b="1" i="1" sz="3000">
              <a:solidFill>
                <a:srgbClr val="96BF9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1524000" y="4492269"/>
            <a:ext cx="9144000" cy="8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PIERO GATTONI</a:t>
            </a:r>
            <a:endParaRPr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PRESIDENTE CIB</a:t>
            </a:r>
            <a:endParaRPr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g3150c6ec75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3150c6ec754_0_0"/>
          <p:cNvSpPr txBox="1"/>
          <p:nvPr/>
        </p:nvSpPr>
        <p:spPr>
          <a:xfrm>
            <a:off x="1524000" y="456450"/>
            <a:ext cx="10394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556D"/>
              </a:buClr>
              <a:buSzPts val="5200"/>
              <a:buFont typeface="Leelawadee"/>
              <a:buNone/>
            </a:pPr>
            <a:r>
              <a:rPr b="1" lang="it-IT" sz="3000">
                <a:solidFill>
                  <a:srgbClr val="77B7A7"/>
                </a:solidFill>
                <a:latin typeface="Avenir"/>
                <a:ea typeface="Avenir"/>
                <a:cs typeface="Avenir"/>
                <a:sym typeface="Avenir"/>
              </a:rPr>
              <a:t>AGRICOLTURA COME RISPOSTA AL CAMBIAMENTO CLIMATICO</a:t>
            </a:r>
            <a:endParaRPr b="1" i="0" sz="3000" u="none" cap="none" strike="noStrike">
              <a:solidFill>
                <a:srgbClr val="77B7A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" name="Google Shape;94;g3150c6ec754_0_0"/>
          <p:cNvSpPr txBox="1"/>
          <p:nvPr/>
        </p:nvSpPr>
        <p:spPr>
          <a:xfrm>
            <a:off x="2575500" y="5407800"/>
            <a:ext cx="87333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b="1" i="1" lang="it-IT" sz="2100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NON ESISTE TRANSIZIONE ECOLOGICA SENZA AGRICOLTURA</a:t>
            </a:r>
            <a:endParaRPr b="1" i="1" sz="2100"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5" name="Google Shape;95;g3150c6ec754_0_0"/>
          <p:cNvSpPr txBox="1"/>
          <p:nvPr/>
        </p:nvSpPr>
        <p:spPr>
          <a:xfrm>
            <a:off x="994300" y="1829413"/>
            <a:ext cx="94881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La lotta alla crisi climatica passa attraverso l’agricoltura e un sistema alimentare capace di: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innovare attraverso pratiche agricole sostenibili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sviluppare economie circolari territoriali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ridurre le emissioni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diventare un presidio a protezione dell’ambiente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6" name="Google Shape;96;g3150c6ec754_0_0"/>
          <p:cNvSpPr txBox="1"/>
          <p:nvPr/>
        </p:nvSpPr>
        <p:spPr>
          <a:xfrm>
            <a:off x="1070500" y="3692100"/>
            <a:ext cx="4998000" cy="16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Fondamentale è l’integrazione tra </a:t>
            </a:r>
            <a:r>
              <a:rPr b="1" lang="it-IT" sz="1700">
                <a:solidFill>
                  <a:srgbClr val="2996D1"/>
                </a:solidFill>
                <a:latin typeface="Avenir"/>
                <a:ea typeface="Avenir"/>
                <a:cs typeface="Avenir"/>
                <a:sym typeface="Avenir"/>
              </a:rPr>
              <a:t>AGRICOLTURA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 ed </a:t>
            </a:r>
            <a:r>
              <a:rPr b="1" lang="it-IT" sz="1700">
                <a:solidFill>
                  <a:srgbClr val="2996D1"/>
                </a:solidFill>
                <a:latin typeface="Avenir"/>
                <a:ea typeface="Avenir"/>
                <a:cs typeface="Avenir"/>
                <a:sym typeface="Avenir"/>
              </a:rPr>
              <a:t>ENERGIA. Il binomio ha dimostrato di riuscire 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a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 creare un sistema </a:t>
            </a:r>
            <a:r>
              <a:rPr b="1"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CIRCOLARE 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maggiormente competitivo, abbattendo i costi di produzione e migliorando la filiera, sviluppando filiere rinnovabili sostenibili.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7" name="Google Shape;97;g3150c6ec754_0_0"/>
          <p:cNvSpPr/>
          <p:nvPr/>
        </p:nvSpPr>
        <p:spPr>
          <a:xfrm>
            <a:off x="6143397" y="3948088"/>
            <a:ext cx="984600" cy="681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AA84F"/>
          </a:solidFill>
          <a:ln cap="flat" cmpd="sng" w="9525">
            <a:solidFill>
              <a:srgbClr val="5E5E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8" name="Google Shape;98;g3150c6ec754_0_0"/>
          <p:cNvSpPr txBox="1"/>
          <p:nvPr/>
        </p:nvSpPr>
        <p:spPr>
          <a:xfrm>
            <a:off x="7279100" y="3768300"/>
            <a:ext cx="3889800" cy="1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b="1" lang="it-IT" sz="2000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LA DIGESTIONE ANAEROBICA QUALE TECNOLOGIA PER LA TRANSIZIONE</a:t>
            </a:r>
            <a:endParaRPr b="1" sz="2000"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g3150c6ec754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150c6ec754_0_18"/>
          <p:cNvSpPr txBox="1"/>
          <p:nvPr/>
        </p:nvSpPr>
        <p:spPr>
          <a:xfrm>
            <a:off x="7133069" y="307350"/>
            <a:ext cx="4659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556D"/>
              </a:buClr>
              <a:buSzPts val="5200"/>
              <a:buFont typeface="Leelawadee"/>
              <a:buNone/>
            </a:pPr>
            <a:r>
              <a:rPr b="1" lang="it-IT" sz="3000">
                <a:solidFill>
                  <a:srgbClr val="96BF97"/>
                </a:solidFill>
                <a:latin typeface="Avenir"/>
                <a:ea typeface="Avenir"/>
                <a:cs typeface="Avenir"/>
                <a:sym typeface="Avenir"/>
              </a:rPr>
              <a:t>FARMING FOR FUTURE</a:t>
            </a:r>
            <a:endParaRPr b="1" i="0" sz="3000" u="none" cap="none" strike="noStrike">
              <a:solidFill>
                <a:srgbClr val="96BF9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5" name="Google Shape;105;g3150c6ec754_0_18"/>
          <p:cNvSpPr txBox="1"/>
          <p:nvPr/>
        </p:nvSpPr>
        <p:spPr>
          <a:xfrm>
            <a:off x="7069225" y="861450"/>
            <a:ext cx="46590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b="1" i="1" lang="it-IT" sz="2100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RIVOLUZIONE AGROECOLOGICA</a:t>
            </a:r>
            <a:endParaRPr b="1" i="1" sz="2100" cap="none" strike="noStrike"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06" name="Google Shape;106;g3150c6ec754_0_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8225" y="1453700"/>
            <a:ext cx="7850952" cy="441614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150c6ec754_0_18"/>
          <p:cNvSpPr txBox="1"/>
          <p:nvPr/>
        </p:nvSpPr>
        <p:spPr>
          <a:xfrm>
            <a:off x="427100" y="1823700"/>
            <a:ext cx="3183900" cy="356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2400"/>
              <a:buFont typeface="Leelawadee"/>
              <a:buNone/>
            </a:pPr>
            <a:r>
              <a:rPr lang="it-IT" sz="18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Un’agricoltura che produce per più mercati e che tutela la risorsa più importante di tutti se si vuole </a:t>
            </a:r>
            <a:r>
              <a:rPr lang="it-IT" sz="18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contrastare</a:t>
            </a:r>
            <a:r>
              <a:rPr lang="it-IT" sz="18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 la crisi climatica: </a:t>
            </a:r>
            <a:r>
              <a:rPr b="1" lang="it-IT" sz="1800">
                <a:solidFill>
                  <a:srgbClr val="38761D"/>
                </a:solidFill>
                <a:latin typeface="Avenir"/>
                <a:ea typeface="Avenir"/>
                <a:cs typeface="Avenir"/>
                <a:sym typeface="Avenir"/>
              </a:rPr>
              <a:t>IL SUOLO</a:t>
            </a:r>
            <a:r>
              <a:rPr lang="it-IT" sz="18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. </a:t>
            </a:r>
            <a:endParaRPr sz="18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2400"/>
              <a:buFont typeface="Leelawadee"/>
              <a:buNone/>
            </a:pPr>
            <a:r>
              <a:t/>
            </a:r>
            <a:endParaRPr sz="18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2400"/>
              <a:buFont typeface="Leelawadee"/>
              <a:buNone/>
            </a:pPr>
            <a:r>
              <a:rPr lang="it-IT" sz="18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Grazie alla tutela del suolo, con pratiche agroecologiche mirate, riusciamo a riportare sostanza organica stabile nei terreni e ridurre le emissioni.</a:t>
            </a:r>
            <a:endParaRPr sz="18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3150c6ec754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150c6ec754_0_6"/>
          <p:cNvSpPr txBox="1"/>
          <p:nvPr/>
        </p:nvSpPr>
        <p:spPr>
          <a:xfrm>
            <a:off x="1929500" y="445800"/>
            <a:ext cx="9969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556D"/>
              </a:buClr>
              <a:buSzPts val="5200"/>
              <a:buFont typeface="Leelawadee"/>
              <a:buNone/>
            </a:pPr>
            <a:r>
              <a:rPr b="1" lang="it-IT" sz="3000">
                <a:solidFill>
                  <a:srgbClr val="96BF97"/>
                </a:solidFill>
                <a:latin typeface="Avenir"/>
                <a:ea typeface="Avenir"/>
                <a:cs typeface="Avenir"/>
                <a:sym typeface="Avenir"/>
              </a:rPr>
              <a:t>LA FILIERA DEL BIOGAS: VERSO L’AGROECOLOGIA </a:t>
            </a:r>
            <a:endParaRPr b="1" i="0" sz="3000" u="none" cap="none" strike="noStrike">
              <a:solidFill>
                <a:srgbClr val="96BF9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4" name="Google Shape;114;g3150c6ec754_0_6"/>
          <p:cNvSpPr txBox="1"/>
          <p:nvPr/>
        </p:nvSpPr>
        <p:spPr>
          <a:xfrm>
            <a:off x="1077204" y="999900"/>
            <a:ext cx="108219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b="1" i="1" lang="it-IT" sz="2100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IL BIOGASFATTOBENE: LABORATORIO DI INNOVAZIONE E SVILUPPO RINNOVABILE </a:t>
            </a:r>
            <a:endParaRPr b="1" i="1" sz="2100" cap="none" strike="noStrike"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" name="Google Shape;115;g3150c6ec754_0_6"/>
          <p:cNvSpPr txBox="1"/>
          <p:nvPr/>
        </p:nvSpPr>
        <p:spPr>
          <a:xfrm>
            <a:off x="596200" y="1839850"/>
            <a:ext cx="4514400" cy="38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Oggi sono </a:t>
            </a:r>
            <a:r>
              <a:rPr b="1"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+1700 gli impianti di biogas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 in Italia. 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Aziende agricole che hanno investito nella digestione anaerobica, una tecnologia in grado di produrre </a:t>
            </a:r>
            <a:r>
              <a:rPr b="1" lang="it-IT" sz="1700">
                <a:solidFill>
                  <a:srgbClr val="2996D1"/>
                </a:solidFill>
                <a:latin typeface="Avenir"/>
                <a:ea typeface="Avenir"/>
                <a:cs typeface="Avenir"/>
                <a:sym typeface="Avenir"/>
              </a:rPr>
              <a:t>ENERGIA 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(biogas e biometano) e di </a:t>
            </a:r>
            <a:r>
              <a:rPr b="1" lang="it-IT" sz="1700">
                <a:solidFill>
                  <a:srgbClr val="2996D1"/>
                </a:solidFill>
                <a:latin typeface="Avenir"/>
                <a:ea typeface="Avenir"/>
                <a:cs typeface="Avenir"/>
                <a:sym typeface="Avenir"/>
              </a:rPr>
              <a:t>INNOVARE LE PRATICHE AGRICOLE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: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precision farming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concimazione organica: uso del digestato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rotazioni diversificate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utilizzo degli effluenti e dei sottoprodotti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Il </a:t>
            </a:r>
            <a:r>
              <a:rPr b="1" lang="it-IT" sz="1700">
                <a:solidFill>
                  <a:srgbClr val="38761D"/>
                </a:solidFill>
                <a:latin typeface="Avenir"/>
                <a:ea typeface="Avenir"/>
                <a:cs typeface="Avenir"/>
                <a:sym typeface="Avenir"/>
              </a:rPr>
              <a:t>SUOLO 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resta al centro dell’attività agricola.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16" name="Google Shape;116;g3150c6ec754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8250" y="1613412"/>
            <a:ext cx="5789450" cy="434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3150c6ec754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150c6ec754_0_12"/>
          <p:cNvSpPr txBox="1"/>
          <p:nvPr/>
        </p:nvSpPr>
        <p:spPr>
          <a:xfrm>
            <a:off x="5758350" y="296700"/>
            <a:ext cx="605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556D"/>
              </a:buClr>
              <a:buSzPts val="5200"/>
              <a:buFont typeface="Leelawadee"/>
              <a:buNone/>
            </a:pPr>
            <a:r>
              <a:rPr b="1" lang="it-IT" sz="3000">
                <a:solidFill>
                  <a:srgbClr val="96BF97"/>
                </a:solidFill>
                <a:latin typeface="Avenir"/>
                <a:ea typeface="Avenir"/>
                <a:cs typeface="Avenir"/>
                <a:sym typeface="Avenir"/>
              </a:rPr>
              <a:t>LO SVILUPPO DEL BIOMETANO </a:t>
            </a:r>
            <a:endParaRPr i="0" sz="3000" u="none" cap="none" strike="noStrike">
              <a:solidFill>
                <a:srgbClr val="96BF9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3" name="Google Shape;123;g3150c6ec754_0_12"/>
          <p:cNvSpPr txBox="1"/>
          <p:nvPr/>
        </p:nvSpPr>
        <p:spPr>
          <a:xfrm>
            <a:off x="7279067" y="850803"/>
            <a:ext cx="44706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b="1" i="1" lang="it-IT" sz="2100">
                <a:solidFill>
                  <a:srgbClr val="514A43"/>
                </a:solidFill>
                <a:latin typeface="Avenir"/>
                <a:ea typeface="Avenir"/>
                <a:cs typeface="Avenir"/>
                <a:sym typeface="Avenir"/>
              </a:rPr>
              <a:t>SPINTA ALL’AGROECOLOGIA</a:t>
            </a:r>
            <a:endParaRPr b="1" i="1" sz="2100" cap="none" strike="noStrike">
              <a:solidFill>
                <a:srgbClr val="514A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4" name="Google Shape;124;g3150c6ec754_0_12"/>
          <p:cNvSpPr txBox="1"/>
          <p:nvPr/>
        </p:nvSpPr>
        <p:spPr>
          <a:xfrm>
            <a:off x="356450" y="1391925"/>
            <a:ext cx="11530800" cy="38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La produzione di energia rinnovabile ha spinto l’AGRICOLTURA verso una sempre maggiore innovazione dei processi e delle proprie aziende agricole. 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Grazie</a:t>
            </a: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 al biometano l’agricoltura può contribuire a decarbonizzare anche settori produttivi di difficile elettrificazione garantendo una risorsa già disponibile, e grazie alla produzione elettrica si rafforza il mix rinnovabile del Paese rispondendo all’esigenza di una sempre maggiore sicurezza energetica nazionale. 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17F"/>
              </a:buClr>
              <a:buSzPts val="4800"/>
              <a:buFont typeface="Leelawadee"/>
              <a:buNone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Grazie al PNRR oltre a favorire l’uso di biometano per diversi usi, si prevedono norme per favorire: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diffusione di pratiche agroecologiche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la creazione di poli consortili per il trattamento centralizzato del digestato e degli effluenti con la produzione di fertilizzanti di origine organica 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sostituzione di trattori obsoleti e a bassa efficienza con mezzi più efficienti e innovativi e alimentati esclusivamente a biometano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1700"/>
              <a:buFont typeface="Avenir"/>
              <a:buChar char="●"/>
            </a:pPr>
            <a:r>
              <a:rPr lang="it-IT" sz="17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efficienza degli impianti biogas che non potranno o non vorranno effettuare la riconversione alla produzione di biometano. </a:t>
            </a:r>
            <a:endParaRPr sz="17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5" name="Google Shape;125;g3150c6ec754_0_12"/>
          <p:cNvSpPr txBox="1"/>
          <p:nvPr/>
        </p:nvSpPr>
        <p:spPr>
          <a:xfrm>
            <a:off x="2432225" y="5282025"/>
            <a:ext cx="92286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-IT" sz="2000">
                <a:solidFill>
                  <a:srgbClr val="00517F"/>
                </a:solidFill>
                <a:latin typeface="Avenir"/>
                <a:ea typeface="Avenir"/>
                <a:cs typeface="Avenir"/>
                <a:sym typeface="Avenir"/>
              </a:rPr>
              <a:t>Occorre favorire tutti gli strumenti che possano permettere al settore agricolo di utilizzare le risorse PNRR per traguardare per tempo gli obiettivi 2026.</a:t>
            </a:r>
            <a:endParaRPr b="1" sz="2000">
              <a:solidFill>
                <a:srgbClr val="00517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6" name="Google Shape;126;g3150c6ec754_0_12"/>
          <p:cNvSpPr/>
          <p:nvPr/>
        </p:nvSpPr>
        <p:spPr>
          <a:xfrm>
            <a:off x="1490275" y="5548074"/>
            <a:ext cx="861000" cy="217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AA84F"/>
          </a:solidFill>
          <a:ln cap="flat" cmpd="sng" w="9525">
            <a:solidFill>
              <a:srgbClr val="5E5E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g3150c6ec754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3150c6ec754_0_24"/>
          <p:cNvSpPr txBox="1"/>
          <p:nvPr/>
        </p:nvSpPr>
        <p:spPr>
          <a:xfrm>
            <a:off x="666452" y="2954400"/>
            <a:ext cx="108591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17F"/>
              </a:buClr>
              <a:buSzPts val="2400"/>
              <a:buFont typeface="Leelawadee"/>
              <a:buNone/>
            </a:pPr>
            <a:r>
              <a:rPr b="1" lang="it-IT" sz="3400">
                <a:solidFill>
                  <a:srgbClr val="77B7A7"/>
                </a:solidFill>
                <a:latin typeface="Avenir"/>
                <a:ea typeface="Avenir"/>
                <a:cs typeface="Avenir"/>
                <a:sym typeface="Avenir"/>
              </a:rPr>
              <a:t>GRAZIE PER L’ATTENZIONE.</a:t>
            </a:r>
            <a:endParaRPr b="1" sz="3400">
              <a:solidFill>
                <a:srgbClr val="77B7A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2024-11-15T09:43:46Z</dcterms:created>
  <dc:creator>Lega</dc:creator>
</cp:coreProperties>
</file>