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D08D"/>
    <a:srgbClr val="FED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A68B16-0C1C-4A8E-B537-C89B9302D0C6}" v="9" dt="2024-11-19T14:18:08.5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1089F-2647-4224-AF6A-82072A50F7A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6BA2E-22F2-4377-818C-13D36DD467C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1990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6BA2E-22F2-4377-818C-13D36DD467CE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5961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DA553-95EC-0544-36A0-187BDC60F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14EA731-567D-62AC-C5F3-059656A983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81A95A6F-3443-BEC9-23BB-B77A4C180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9E152A-3BFD-FFD4-3CCE-4644A5816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6BA2E-22F2-4377-818C-13D36DD467CE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941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006350-C9FE-612E-611E-694A7E8FC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4FDFDB1-306A-53A3-B123-B374A7D0A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527364-0BE9-D66C-9B98-69511BB2F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5813811-6A79-4675-6234-1B0EEDF86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E5F471D-DF0C-BA93-BBE1-D52B30759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897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5C33C2-9F0E-7C9C-D7CE-99396324C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657027D-357A-79A3-28C8-D67D3AF594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BAF621F-C0B6-8146-05AB-2CB3C7FCA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2629A4-63E8-9C66-C578-22B693EDC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F2817C-C5ED-5147-B2CD-C5FA3B221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46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294A4BF-57EB-A25B-F8E5-E490AF5031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302D0A2-5693-0D85-6722-6CA7177D0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6F28015-8D4B-0C0E-2B40-25F78194B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7D15B7-A4CF-281A-A653-289C6DD42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76989C-70AC-7A3D-3434-9B34DA362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406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D8054A-342F-FD1C-9CD2-0260E9008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05FA5C-C641-88B4-357C-3E44798358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A330D6-E3E6-1911-B8C7-AFB0B9EAE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B3A1D92-25F0-A124-97D3-B517E3731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33FC27-BDE6-4B10-2DBA-80064320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2113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65507E-0280-BEF9-4851-8DB3222A8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BE0263A-32C9-3201-0FD4-DB0650888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778CA6A-D89F-C344-F48A-22BABA984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3E056C-4393-4F7A-A3BF-32F20438E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8BE2C6A-33FD-8054-8F5E-3603B1309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723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207E5A-066D-87FB-1E95-26827BC0E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72F7D5-9FA5-9A2F-4A81-3990442B8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7E82987-79FB-326F-22B9-6A22AD095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DBC167-ED75-9312-DD79-8B0A1C204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A0C0F53-AFEA-CD47-91F8-38FE1EC91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3BDBB4-1651-6895-8351-ECE44EA2A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5961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7C94E8-3E03-BB8F-35BD-ADB52CE01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993BD26-8D32-9C03-F35D-DA0706BED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91047CE-C7E8-3B5E-4CD8-7A16CA3F5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CD7F8AE-3FBA-3F79-65ED-F8C2BF586D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E450E7F-C335-5A54-5E9C-89D60EC5E1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076A003-3DEE-A50A-6518-0EA52DA6C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3830133-7733-1E94-D696-DE2A54B71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9A83F63-B90C-7D33-D5B5-CDE764D7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224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20687E-8D7B-234B-ED90-85C73D9C5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2A476FA-9DBD-8B7E-9EEA-52564F64C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51751C5-4D70-2FFB-59E7-393BD7D90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E0E6D64-B864-D68E-34CB-7C4791280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915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BE42DD0-0219-F1E6-2827-574102365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682E3D4-E2EA-E33F-A11B-B7EEADF74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C5631C-D27D-FD18-5B0E-5B424A7B6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3251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A4E237-6ED8-18E1-1ED8-82FCE941E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F3AAD7-3009-0BD8-7C31-5B8B9B281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C4BBE5E-8ECE-E57B-F360-9FD740CAE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F6FAA4F-764B-52F6-4169-2D08E9C80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BAE69A-5F7F-0CC4-6CB5-EA6EFA7AF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63C42A0-F4FE-82C0-5AA5-2953C36E7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772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C514F4-FB52-44E1-1BEA-950294778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DB917F3-E47B-0B91-005B-18834639C8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E95C22A-3437-F62B-2A42-2B9E15829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AB98D8-43D5-6209-AD75-8F0F3F004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C179BD8-2850-1A63-B428-F9AAA8D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EEA3EB2-D64C-70CD-BAD4-792450148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55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4D13AFE-8766-39CA-5E67-5B56B60B0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E51833-E56F-105C-05BE-29E2EC702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BDCDA3-D032-E9DB-34FB-1493545077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080983-EF87-44E9-9D00-AAD174FB3160}" type="datetimeFigureOut">
              <a:rPr lang="it-IT" smtClean="0"/>
              <a:t>19/11/2024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BA3317F-0BA8-F1D0-C2FA-33AFD0D9D2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408FCE-16D5-49A1-97EF-66DBF197DD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391C2-0072-4C8F-AF6D-E75991E4BAD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706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435162-704B-DCB8-927F-684E341ADB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A9C06A2-4506-0AA6-7EBD-E1F9BC59A7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0C2920C4-0738-65C9-E8BB-5B53C1F423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Immagine 5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F62CF4B4-F200-21B6-0949-3819BE814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83" b="91555"/>
          <a:stretch/>
        </p:blipFill>
        <p:spPr>
          <a:xfrm>
            <a:off x="3708401" y="0"/>
            <a:ext cx="431800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BEF2F-ADAB-73DB-C7A8-D7FF6724A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8EE45424-BAA5-85ED-B3AD-0D0561756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3" b="27870"/>
          <a:stretch/>
        </p:blipFill>
        <p:spPr>
          <a:xfrm>
            <a:off x="3767666" y="54152"/>
            <a:ext cx="4656667" cy="71790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2020BFE-73BE-D695-305A-880AE941A7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0519"/>
            <a:ext cx="5879496" cy="522087"/>
          </a:xfrm>
          <a:prstGeom prst="rect">
            <a:avLst/>
          </a:prstGeom>
        </p:spPr>
      </p:pic>
      <p:pic>
        <p:nvPicPr>
          <p:cNvPr id="15" name="Immagine 14" descr="Immagine che contiene testo, Carattere, bianco&#10;&#10;Descrizione generata automaticamente">
            <a:extLst>
              <a:ext uri="{FF2B5EF4-FFF2-40B4-BE49-F238E27FC236}">
                <a16:creationId xmlns:a16="http://schemas.microsoft.com/office/drawing/2014/main" id="{429D5C3A-EB73-3D94-D0B6-E1766B7F19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399" y="1070544"/>
            <a:ext cx="3951249" cy="1201741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200EA24-57D2-D33F-BF3D-29B4ABA93E17}"/>
              </a:ext>
            </a:extLst>
          </p:cNvPr>
          <p:cNvSpPr txBox="1"/>
          <p:nvPr/>
        </p:nvSpPr>
        <p:spPr>
          <a:xfrm>
            <a:off x="7518399" y="2649558"/>
            <a:ext cx="4673600" cy="369332"/>
          </a:xfrm>
          <a:prstGeom prst="rect">
            <a:avLst/>
          </a:prstGeom>
          <a:solidFill>
            <a:srgbClr val="F5D08D"/>
          </a:solidFill>
        </p:spPr>
        <p:txBody>
          <a:bodyPr wrap="square">
            <a:spAutoFit/>
          </a:bodyPr>
          <a:lstStyle/>
          <a:p>
            <a:r>
              <a:rPr lang="it-IT" sz="1800" b="1" i="0" u="sng" strike="noStrike" baseline="0" dirty="0">
                <a:solidFill>
                  <a:srgbClr val="000000"/>
                </a:solidFill>
                <a:latin typeface="HelveticaNeueLT Std"/>
              </a:rPr>
              <a:t>Gestione del suolo </a:t>
            </a:r>
            <a:endParaRPr lang="it-IT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2D26231-53DE-8A43-7685-79AF7050D43A}"/>
              </a:ext>
            </a:extLst>
          </p:cNvPr>
          <p:cNvSpPr txBox="1"/>
          <p:nvPr/>
        </p:nvSpPr>
        <p:spPr>
          <a:xfrm>
            <a:off x="7518399" y="3396163"/>
            <a:ext cx="4673600" cy="369332"/>
          </a:xfrm>
          <a:prstGeom prst="rect">
            <a:avLst/>
          </a:prstGeom>
          <a:solidFill>
            <a:srgbClr val="F5D08D"/>
          </a:solidFill>
        </p:spPr>
        <p:txBody>
          <a:bodyPr wrap="square">
            <a:spAutoFit/>
          </a:bodyPr>
          <a:lstStyle/>
          <a:p>
            <a:r>
              <a:rPr lang="it-IT" sz="1800" b="1" i="0" u="sng" strike="noStrike" baseline="0" dirty="0">
                <a:solidFill>
                  <a:srgbClr val="000000"/>
                </a:solidFill>
                <a:latin typeface="HelveticaNeueLT Std"/>
              </a:rPr>
              <a:t>Gestione delle risorse idriche </a:t>
            </a:r>
            <a:endParaRPr lang="it-IT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078D730-6532-CC5D-D9E1-DAAB95E736E4}"/>
              </a:ext>
            </a:extLst>
          </p:cNvPr>
          <p:cNvSpPr txBox="1"/>
          <p:nvPr/>
        </p:nvSpPr>
        <p:spPr>
          <a:xfrm>
            <a:off x="7518399" y="4217698"/>
            <a:ext cx="4673600" cy="369332"/>
          </a:xfrm>
          <a:prstGeom prst="rect">
            <a:avLst/>
          </a:prstGeom>
          <a:solidFill>
            <a:srgbClr val="F5D08D"/>
          </a:solidFill>
        </p:spPr>
        <p:txBody>
          <a:bodyPr wrap="square">
            <a:spAutoFit/>
          </a:bodyPr>
          <a:lstStyle/>
          <a:p>
            <a:r>
              <a:rPr lang="it-IT" sz="1800" b="1" i="0" u="sng" strike="noStrike" baseline="0" dirty="0">
                <a:solidFill>
                  <a:srgbClr val="000000"/>
                </a:solidFill>
                <a:latin typeface="HelveticaNeueLT Std"/>
              </a:rPr>
              <a:t>Protezione delle colture </a:t>
            </a:r>
            <a:endParaRPr lang="it-IT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7D69B16-64FA-5B14-1F3B-C42593C8AF94}"/>
              </a:ext>
            </a:extLst>
          </p:cNvPr>
          <p:cNvSpPr txBox="1"/>
          <p:nvPr/>
        </p:nvSpPr>
        <p:spPr>
          <a:xfrm>
            <a:off x="7518399" y="5039233"/>
            <a:ext cx="4673600" cy="369332"/>
          </a:xfrm>
          <a:prstGeom prst="rect">
            <a:avLst/>
          </a:prstGeom>
          <a:solidFill>
            <a:srgbClr val="F5D08D"/>
          </a:solidFill>
        </p:spPr>
        <p:txBody>
          <a:bodyPr wrap="square">
            <a:spAutoFit/>
          </a:bodyPr>
          <a:lstStyle/>
          <a:p>
            <a:r>
              <a:rPr lang="it-IT" sz="1800" b="1" i="0" u="sng" strike="noStrike" baseline="0" dirty="0">
                <a:solidFill>
                  <a:srgbClr val="000000"/>
                </a:solidFill>
                <a:latin typeface="HelveticaNeueLT Std"/>
              </a:rPr>
              <a:t>Ingegneria, digitalizzazione e formazione </a:t>
            </a:r>
            <a:endParaRPr lang="it-IT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ADAC32A8-28FC-7D36-12F6-C6440376CFDA}"/>
              </a:ext>
            </a:extLst>
          </p:cNvPr>
          <p:cNvSpPr txBox="1"/>
          <p:nvPr/>
        </p:nvSpPr>
        <p:spPr>
          <a:xfrm>
            <a:off x="0" y="2149144"/>
            <a:ext cx="5879496" cy="923330"/>
          </a:xfrm>
          <a:prstGeom prst="rect">
            <a:avLst/>
          </a:prstGeom>
          <a:solidFill>
            <a:srgbClr val="F5D08D"/>
          </a:solidFill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 Std"/>
              </a:rPr>
              <a:t>L’Italia negli ultimi decenni ha vissuto un’autentica emorragia di suoli coltivati, apparentemente inarrestabile </a:t>
            </a:r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C89825A5-D2AF-68F5-1E7E-F932AF5612E6}"/>
              </a:ext>
            </a:extLst>
          </p:cNvPr>
          <p:cNvSpPr txBox="1"/>
          <p:nvPr/>
        </p:nvSpPr>
        <p:spPr>
          <a:xfrm>
            <a:off x="0" y="3210787"/>
            <a:ext cx="5879496" cy="1200329"/>
          </a:xfrm>
          <a:prstGeom prst="rect">
            <a:avLst/>
          </a:prstGeom>
          <a:solidFill>
            <a:srgbClr val="F5D08D"/>
          </a:solidFill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 Std"/>
              </a:rPr>
              <a:t>La tendenza alla contrazione delle superfici agricole e alla crescita delle dimensioni aziendali in Italia mostra un trend più accelerato, e dunque molto più preoccupante </a:t>
            </a:r>
            <a:endParaRPr lang="it-IT" dirty="0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2B5CE2A-4BAB-533B-4BAA-37C7E6991CD1}"/>
              </a:ext>
            </a:extLst>
          </p:cNvPr>
          <p:cNvSpPr txBox="1"/>
          <p:nvPr/>
        </p:nvSpPr>
        <p:spPr>
          <a:xfrm>
            <a:off x="0" y="4549429"/>
            <a:ext cx="5879496" cy="646331"/>
          </a:xfrm>
          <a:prstGeom prst="rect">
            <a:avLst/>
          </a:prstGeom>
          <a:solidFill>
            <a:srgbClr val="F5D08D"/>
          </a:solidFill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 Std"/>
              </a:rPr>
              <a:t>Due sono i fenomeni che guidano questa allarmante deriva. </a:t>
            </a:r>
            <a:endParaRPr lang="it-IT" dirty="0"/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60B41D42-8185-C675-FA34-A8076080A10D}"/>
              </a:ext>
            </a:extLst>
          </p:cNvPr>
          <p:cNvSpPr txBox="1"/>
          <p:nvPr/>
        </p:nvSpPr>
        <p:spPr>
          <a:xfrm>
            <a:off x="0" y="5334073"/>
            <a:ext cx="5879496" cy="646331"/>
          </a:xfrm>
          <a:prstGeom prst="rect">
            <a:avLst/>
          </a:prstGeom>
          <a:solidFill>
            <a:srgbClr val="F5D08D"/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 Std"/>
              </a:rPr>
              <a:t>l’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HelveticaNeueLT Std"/>
              </a:rPr>
              <a:t>abbandono delle terre marginali</a:t>
            </a:r>
          </a:p>
          <a:p>
            <a:pPr marL="285750" indent="-285750">
              <a:buFontTx/>
              <a:buChar char="-"/>
            </a:pPr>
            <a:r>
              <a:rPr lang="it-IT" sz="1800" b="1" i="0" u="none" strike="noStrike" baseline="0" dirty="0">
                <a:solidFill>
                  <a:srgbClr val="000000"/>
                </a:solidFill>
                <a:latin typeface="HelveticaNeueLT Std"/>
              </a:rPr>
              <a:t>il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HelveticaNeueLT Std"/>
              </a:rPr>
              <a:t>fenomeno del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HelveticaNeueLT Std"/>
              </a:rPr>
              <a:t>consumo di suolo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28145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B5E8D-DC58-A22B-A315-8CEA8006E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6B83824C-34BD-C5CA-7A37-5806BD9F0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Immagine 1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960873DF-1F85-866D-C622-A6A8526D71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83" b="91555"/>
          <a:stretch/>
        </p:blipFill>
        <p:spPr>
          <a:xfrm>
            <a:off x="3708401" y="0"/>
            <a:ext cx="4318000" cy="57912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ACC9533-729A-DF13-E04E-9D54E2BAD9A2}"/>
              </a:ext>
            </a:extLst>
          </p:cNvPr>
          <p:cNvSpPr txBox="1"/>
          <p:nvPr/>
        </p:nvSpPr>
        <p:spPr>
          <a:xfrm>
            <a:off x="0" y="109231"/>
            <a:ext cx="12191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Le proposte di Legambiente per la gestione e l’adattamento del settore agricolo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24A15B91-92E4-668D-579D-A8CA80E52226}"/>
              </a:ext>
            </a:extLst>
          </p:cNvPr>
          <p:cNvSpPr/>
          <p:nvPr/>
        </p:nvSpPr>
        <p:spPr>
          <a:xfrm>
            <a:off x="1329267" y="579120"/>
            <a:ext cx="10574866" cy="5483013"/>
          </a:xfrm>
          <a:prstGeom prst="rect">
            <a:avLst/>
          </a:prstGeom>
          <a:solidFill>
            <a:srgbClr val="FED0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202B3D32-F6A4-C281-5335-751B16DD3CD5}"/>
              </a:ext>
            </a:extLst>
          </p:cNvPr>
          <p:cNvSpPr/>
          <p:nvPr/>
        </p:nvSpPr>
        <p:spPr>
          <a:xfrm>
            <a:off x="211667" y="1888248"/>
            <a:ext cx="2590800" cy="4072285"/>
          </a:xfrm>
          <a:prstGeom prst="rect">
            <a:avLst/>
          </a:prstGeom>
          <a:solidFill>
            <a:srgbClr val="FED0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5B77CD15-1277-8730-FE41-A73FA96A61E6}"/>
              </a:ext>
            </a:extLst>
          </p:cNvPr>
          <p:cNvGrpSpPr/>
          <p:nvPr/>
        </p:nvGrpSpPr>
        <p:grpSpPr>
          <a:xfrm>
            <a:off x="63500" y="3977398"/>
            <a:ext cx="1955801" cy="1991359"/>
            <a:chOff x="4986866" y="863600"/>
            <a:chExt cx="4707467" cy="4810759"/>
          </a:xfrm>
        </p:grpSpPr>
        <p:pic>
          <p:nvPicPr>
            <p:cNvPr id="17" name="Immagine 16" descr="Immagine che contiene testo, schermata&#10;&#10;Descrizione generata automaticamente">
              <a:extLst>
                <a:ext uri="{FF2B5EF4-FFF2-40B4-BE49-F238E27FC236}">
                  <a16:creationId xmlns:a16="http://schemas.microsoft.com/office/drawing/2014/main" id="{6E4299E3-417C-D053-2753-622388BD5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3" t="12345" r="54097" b="19012"/>
            <a:stretch/>
          </p:blipFill>
          <p:spPr>
            <a:xfrm>
              <a:off x="4986866" y="966893"/>
              <a:ext cx="4707467" cy="4707466"/>
            </a:xfrm>
            <a:prstGeom prst="rect">
              <a:avLst/>
            </a:prstGeom>
          </p:spPr>
        </p:pic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A171A563-4629-DDBD-2BDC-0E3CABC2CFDF}"/>
                </a:ext>
              </a:extLst>
            </p:cNvPr>
            <p:cNvSpPr/>
            <p:nvPr/>
          </p:nvSpPr>
          <p:spPr>
            <a:xfrm>
              <a:off x="4986866" y="5449146"/>
              <a:ext cx="1291164" cy="225213"/>
            </a:xfrm>
            <a:prstGeom prst="rect">
              <a:avLst/>
            </a:prstGeom>
            <a:solidFill>
              <a:srgbClr val="FED05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9E7A157E-9843-8D13-B064-4375E9113CDA}"/>
                </a:ext>
              </a:extLst>
            </p:cNvPr>
            <p:cNvSpPr/>
            <p:nvPr/>
          </p:nvSpPr>
          <p:spPr>
            <a:xfrm>
              <a:off x="4986866" y="863600"/>
              <a:ext cx="694267" cy="789093"/>
            </a:xfrm>
            <a:prstGeom prst="rect">
              <a:avLst/>
            </a:prstGeom>
            <a:solidFill>
              <a:srgbClr val="FED05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A2BF1D6C-61AF-9877-7C9C-D2ADA9C2431C}"/>
              </a:ext>
            </a:extLst>
          </p:cNvPr>
          <p:cNvSpPr txBox="1"/>
          <p:nvPr/>
        </p:nvSpPr>
        <p:spPr>
          <a:xfrm>
            <a:off x="63500" y="1748222"/>
            <a:ext cx="11811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Dare attuazione al Piano Nazionale di Adattamento ai Cambiamenti Climatici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32389DD-1D0F-4002-D7F6-ADBAC1A227E9}"/>
              </a:ext>
            </a:extLst>
          </p:cNvPr>
          <p:cNvSpPr txBox="1"/>
          <p:nvPr/>
        </p:nvSpPr>
        <p:spPr>
          <a:xfrm>
            <a:off x="63500" y="2431396"/>
            <a:ext cx="6839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Promuovere la transizione verso l’agroecologia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157E760-F595-EBD5-07D0-9AB7C5ECFD46}"/>
              </a:ext>
            </a:extLst>
          </p:cNvPr>
          <p:cNvSpPr txBox="1"/>
          <p:nvPr/>
        </p:nvSpPr>
        <p:spPr>
          <a:xfrm>
            <a:off x="63500" y="3108680"/>
            <a:ext cx="6839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Contrastare gli sprechi idrici ed energetici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537DD8BA-58CD-60EB-057E-7719E6621373}"/>
              </a:ext>
            </a:extLst>
          </p:cNvPr>
          <p:cNvSpPr txBox="1"/>
          <p:nvPr/>
        </p:nvSpPr>
        <p:spPr>
          <a:xfrm>
            <a:off x="2019302" y="3945963"/>
            <a:ext cx="101091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Approvare la legge sullo stop al consumo di suolo e il disegno di legge contro le agromafie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E903C110-0DEA-4492-550B-0CD71FA2702A}"/>
              </a:ext>
            </a:extLst>
          </p:cNvPr>
          <p:cNvSpPr txBox="1"/>
          <p:nvPr/>
        </p:nvSpPr>
        <p:spPr>
          <a:xfrm>
            <a:off x="2082800" y="4901847"/>
            <a:ext cx="100456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Ridurre il carico zootecnico unitamente alla differenziazione delle</a:t>
            </a:r>
          </a:p>
          <a:p>
            <a:r>
              <a:rPr lang="it-IT" sz="2400" b="1" dirty="0"/>
              <a:t>colture</a:t>
            </a:r>
          </a:p>
        </p:txBody>
      </p:sp>
    </p:spTree>
    <p:extLst>
      <p:ext uri="{BB962C8B-B14F-4D97-AF65-F5344CB8AC3E}">
        <p14:creationId xmlns:p14="http://schemas.microsoft.com/office/powerpoint/2010/main" val="3711659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108B6-B9A3-556A-6101-AD0696702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5AF14AAC-356D-6D6F-C3A8-381896D20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Immagine 14" descr="Immagine che contiene testo, schermata&#10;&#10;Descrizione generata automaticamente">
            <a:extLst>
              <a:ext uri="{FF2B5EF4-FFF2-40B4-BE49-F238E27FC236}">
                <a16:creationId xmlns:a16="http://schemas.microsoft.com/office/drawing/2014/main" id="{99D2952E-1882-B693-ED97-9CAF63F423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583" b="91555"/>
          <a:stretch/>
        </p:blipFill>
        <p:spPr>
          <a:xfrm>
            <a:off x="3708401" y="0"/>
            <a:ext cx="4318000" cy="57912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3525163-D768-FDBD-360F-80BB8A35B7E1}"/>
              </a:ext>
            </a:extLst>
          </p:cNvPr>
          <p:cNvSpPr txBox="1"/>
          <p:nvPr/>
        </p:nvSpPr>
        <p:spPr>
          <a:xfrm>
            <a:off x="0" y="109231"/>
            <a:ext cx="12191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</a:rPr>
              <a:t>Le proposte di Legambiente per la gestione e l’adattamento del settore agricolo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B04CC48C-15A3-1616-DA0E-005C883DFAE8}"/>
              </a:ext>
            </a:extLst>
          </p:cNvPr>
          <p:cNvSpPr/>
          <p:nvPr/>
        </p:nvSpPr>
        <p:spPr>
          <a:xfrm>
            <a:off x="1329267" y="579120"/>
            <a:ext cx="10574866" cy="5483013"/>
          </a:xfrm>
          <a:prstGeom prst="rect">
            <a:avLst/>
          </a:prstGeom>
          <a:solidFill>
            <a:srgbClr val="FED0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46A17378-0467-FA87-AE9F-DA24B66E9A30}"/>
              </a:ext>
            </a:extLst>
          </p:cNvPr>
          <p:cNvSpPr/>
          <p:nvPr/>
        </p:nvSpPr>
        <p:spPr>
          <a:xfrm>
            <a:off x="211667" y="1888248"/>
            <a:ext cx="2590800" cy="4072285"/>
          </a:xfrm>
          <a:prstGeom prst="rect">
            <a:avLst/>
          </a:prstGeom>
          <a:solidFill>
            <a:srgbClr val="FED0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140A9E40-2FBB-8BE3-5215-CA6CDFE0FC49}"/>
              </a:ext>
            </a:extLst>
          </p:cNvPr>
          <p:cNvGrpSpPr/>
          <p:nvPr/>
        </p:nvGrpSpPr>
        <p:grpSpPr>
          <a:xfrm>
            <a:off x="63500" y="3977398"/>
            <a:ext cx="1955801" cy="1991359"/>
            <a:chOff x="4986866" y="863600"/>
            <a:chExt cx="4707467" cy="4810759"/>
          </a:xfrm>
        </p:grpSpPr>
        <p:pic>
          <p:nvPicPr>
            <p:cNvPr id="17" name="Immagine 16" descr="Immagine che contiene testo, schermata&#10;&#10;Descrizione generata automaticamente">
              <a:extLst>
                <a:ext uri="{FF2B5EF4-FFF2-40B4-BE49-F238E27FC236}">
                  <a16:creationId xmlns:a16="http://schemas.microsoft.com/office/drawing/2014/main" id="{A10D6A26-E222-F27A-FB8A-5721BD134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3" t="12345" r="54097" b="19012"/>
            <a:stretch/>
          </p:blipFill>
          <p:spPr>
            <a:xfrm>
              <a:off x="4986866" y="966893"/>
              <a:ext cx="4707467" cy="4707466"/>
            </a:xfrm>
            <a:prstGeom prst="rect">
              <a:avLst/>
            </a:prstGeom>
          </p:spPr>
        </p:pic>
        <p:sp>
          <p:nvSpPr>
            <p:cNvPr id="18" name="Rettangolo 17">
              <a:extLst>
                <a:ext uri="{FF2B5EF4-FFF2-40B4-BE49-F238E27FC236}">
                  <a16:creationId xmlns:a16="http://schemas.microsoft.com/office/drawing/2014/main" id="{3D69C4FA-2F84-DFCA-06FA-D0C9D29234DC}"/>
                </a:ext>
              </a:extLst>
            </p:cNvPr>
            <p:cNvSpPr/>
            <p:nvPr/>
          </p:nvSpPr>
          <p:spPr>
            <a:xfrm>
              <a:off x="4986866" y="5449146"/>
              <a:ext cx="1291164" cy="225213"/>
            </a:xfrm>
            <a:prstGeom prst="rect">
              <a:avLst/>
            </a:prstGeom>
            <a:solidFill>
              <a:srgbClr val="FED05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Rettangolo 18">
              <a:extLst>
                <a:ext uri="{FF2B5EF4-FFF2-40B4-BE49-F238E27FC236}">
                  <a16:creationId xmlns:a16="http://schemas.microsoft.com/office/drawing/2014/main" id="{6E26C106-2442-9E17-164E-3F79621D4CCD}"/>
                </a:ext>
              </a:extLst>
            </p:cNvPr>
            <p:cNvSpPr/>
            <p:nvPr/>
          </p:nvSpPr>
          <p:spPr>
            <a:xfrm>
              <a:off x="4986866" y="863600"/>
              <a:ext cx="694267" cy="789093"/>
            </a:xfrm>
            <a:prstGeom prst="rect">
              <a:avLst/>
            </a:prstGeom>
            <a:solidFill>
              <a:srgbClr val="FED05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17D05AC-320C-EA85-B979-174B246060E1}"/>
              </a:ext>
            </a:extLst>
          </p:cNvPr>
          <p:cNvSpPr txBox="1"/>
          <p:nvPr/>
        </p:nvSpPr>
        <p:spPr>
          <a:xfrm>
            <a:off x="63500" y="1588135"/>
            <a:ext cx="12065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2400" b="1"/>
            </a:lvl1pPr>
          </a:lstStyle>
          <a:p>
            <a:r>
              <a:rPr lang="it-IT" dirty="0"/>
              <a:t>Prevedere un piano straordinario sul biologico che garantisca accesso al mercato e politiche di sostegno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D293809-E61E-F4A6-F50D-A0115428329F}"/>
              </a:ext>
            </a:extLst>
          </p:cNvPr>
          <p:cNvSpPr txBox="1"/>
          <p:nvPr/>
        </p:nvSpPr>
        <p:spPr>
          <a:xfrm>
            <a:off x="63500" y="2498008"/>
            <a:ext cx="12128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Prevedere uno spostamento di risorse a favore delle aree interne, collinari e montane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C311F971-BEC9-76E5-5D5D-875E9C218678}"/>
              </a:ext>
            </a:extLst>
          </p:cNvPr>
          <p:cNvSpPr txBox="1"/>
          <p:nvPr/>
        </p:nvSpPr>
        <p:spPr>
          <a:xfrm>
            <a:off x="63500" y="3117424"/>
            <a:ext cx="102743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Politiche a sostegno dell’occupazione giovanile nel settore agricolo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CE22278-C318-204A-3A2D-91031ACF96DA}"/>
              </a:ext>
            </a:extLst>
          </p:cNvPr>
          <p:cNvSpPr txBox="1"/>
          <p:nvPr/>
        </p:nvSpPr>
        <p:spPr>
          <a:xfrm>
            <a:off x="2114552" y="3800820"/>
            <a:ext cx="100097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2400" b="1"/>
            </a:lvl1pPr>
          </a:lstStyle>
          <a:p>
            <a:r>
              <a:rPr lang="it-IT" dirty="0"/>
              <a:t>Approvare il regolamento europeo sull’uso di fitofarmaci (SUR) e il PAN (Piano d’Azione Nazionale per l’uso sostenibile dei prodotti fitosanitari)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BBB7FBF1-B60E-48E9-C716-7147E5A906A5}"/>
              </a:ext>
            </a:extLst>
          </p:cNvPr>
          <p:cNvSpPr txBox="1"/>
          <p:nvPr/>
        </p:nvSpPr>
        <p:spPr>
          <a:xfrm>
            <a:off x="2114552" y="4853549"/>
            <a:ext cx="100097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defRPr sz="2400" b="1"/>
            </a:lvl1pPr>
          </a:lstStyle>
          <a:p>
            <a:pPr algn="just"/>
            <a:r>
              <a:rPr lang="it-IT" dirty="0"/>
              <a:t>Favorire lo sviluppo dell’</a:t>
            </a:r>
            <a:r>
              <a:rPr lang="it-IT" dirty="0" err="1"/>
              <a:t>agrivoltaico</a:t>
            </a:r>
            <a:r>
              <a:rPr lang="it-IT" dirty="0"/>
              <a:t> che permette di creare una sinergia positiva tra produzione agricola ed energetica</a:t>
            </a:r>
          </a:p>
        </p:txBody>
      </p:sp>
    </p:spTree>
    <p:extLst>
      <p:ext uri="{BB962C8B-B14F-4D97-AF65-F5344CB8AC3E}">
        <p14:creationId xmlns:p14="http://schemas.microsoft.com/office/powerpoint/2010/main" val="3397549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F88E79-977D-B4B3-103F-8CB14372D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DDBB933-1A54-D546-BB99-DDE91B9E2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36940C-E2AD-984B-250A-6B27A1F249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EED77C9A-CE90-1A16-9084-5923D9296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2" b="5313"/>
          <a:stretch/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B81AA44-3CC0-1C79-13DF-10DE04204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684" y="5427134"/>
            <a:ext cx="6931319" cy="652536"/>
          </a:xfrm>
        </p:spPr>
        <p:txBody>
          <a:bodyPr anchor="b">
            <a:normAutofit/>
          </a:bodyPr>
          <a:lstStyle/>
          <a:p>
            <a:r>
              <a:rPr lang="it-IT" sz="3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GRAZIE PER L’ATTENZIONE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E13E92B2-0561-6264-0F4A-EB9C39116327}"/>
              </a:ext>
            </a:extLst>
          </p:cNvPr>
          <p:cNvSpPr txBox="1">
            <a:spLocks/>
          </p:cNvSpPr>
          <p:nvPr/>
        </p:nvSpPr>
        <p:spPr>
          <a:xfrm>
            <a:off x="9067801" y="5317067"/>
            <a:ext cx="3124200" cy="7626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Andrea Minutolo</a:t>
            </a:r>
          </a:p>
          <a:p>
            <a:r>
              <a:rPr lang="it-IT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Responsabile scientifico Legambiente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6191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F20FED-8055-9127-6A0F-4F5C4158D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13859A89-A57D-E399-C5AD-28148FFEC0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2" b="5313"/>
          <a:stretch/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7F7E30C-668E-A269-A290-9773DD31E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951" y="5308599"/>
            <a:ext cx="6931319" cy="1363737"/>
          </a:xfrm>
        </p:spPr>
        <p:txBody>
          <a:bodyPr anchor="b">
            <a:normAutofit fontScale="90000"/>
          </a:bodyPr>
          <a:lstStyle/>
          <a:p>
            <a:pPr algn="l"/>
            <a:r>
              <a:rPr lang="it-IT" sz="3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Gli impatti e le soluzioni di adattamento al cambiamento climatico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ACE7E282-E2F4-0782-ACB8-40CCD991371C}"/>
              </a:ext>
            </a:extLst>
          </p:cNvPr>
          <p:cNvSpPr txBox="1">
            <a:spLocks/>
          </p:cNvSpPr>
          <p:nvPr/>
        </p:nvSpPr>
        <p:spPr>
          <a:xfrm>
            <a:off x="9067800" y="5139267"/>
            <a:ext cx="3124200" cy="9404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 a cura di Gabriele Nanni </a:t>
            </a:r>
          </a:p>
          <a:p>
            <a:r>
              <a:rPr lang="it-IT" sz="13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Ufficio scientifico Legambiente</a:t>
            </a:r>
            <a:endParaRPr lang="it-IT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41075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12B26-939A-7512-4081-463AC00B9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759EEB63-1383-D5E8-B7C4-E023BDD2A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40"/>
          <a:stretch/>
        </p:blipFill>
        <p:spPr>
          <a:xfrm>
            <a:off x="0" y="1"/>
            <a:ext cx="4351146" cy="1513442"/>
          </a:xfrm>
          <a:prstGeom prst="rect">
            <a:avLst/>
          </a:prstGeom>
        </p:spPr>
      </p:pic>
      <p:pic>
        <p:nvPicPr>
          <p:cNvPr id="11" name="Immagine 10" descr="Immagine che contiene mappa, testo&#10;&#10;Descrizione generata automaticamente">
            <a:extLst>
              <a:ext uri="{FF2B5EF4-FFF2-40B4-BE49-F238E27FC236}">
                <a16:creationId xmlns:a16="http://schemas.microsoft.com/office/drawing/2014/main" id="{28F68473-ADE5-CCB8-C2A2-3B856D445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146" y="-1"/>
            <a:ext cx="7865293" cy="6857999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38B7DBA-7FE0-C515-B4C6-DC7A79A8A6F9}"/>
              </a:ext>
            </a:extLst>
          </p:cNvPr>
          <p:cNvSpPr txBox="1"/>
          <p:nvPr/>
        </p:nvSpPr>
        <p:spPr>
          <a:xfrm>
            <a:off x="83777" y="2682352"/>
            <a:ext cx="418359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 err="1">
                <a:solidFill>
                  <a:srgbClr val="000000"/>
                </a:solidFill>
                <a:effectLst/>
              </a:rPr>
              <a:t>CittàClima</a:t>
            </a:r>
            <a:r>
              <a:rPr lang="it-IT" sz="2400" dirty="0">
                <a:solidFill>
                  <a:srgbClr val="000000"/>
                </a:solidFill>
                <a:effectLst/>
              </a:rPr>
              <a:t> è l’osservatorio di Legambiente, in collaborazione con il Gruppo Unipol, sugli impatti dei cambiamenti climatici nel territorio italiano, con particolare riguardo per le aree urbane.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40801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6A9A2-0F82-8B9C-F88D-0F8CCB82C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C23CCD22-5200-BF89-3585-F4F2C0FDB9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40"/>
          <a:stretch/>
        </p:blipFill>
        <p:spPr>
          <a:xfrm>
            <a:off x="0" y="1"/>
            <a:ext cx="4351146" cy="1513442"/>
          </a:xfrm>
          <a:prstGeom prst="rect">
            <a:avLst/>
          </a:prstGeom>
        </p:spPr>
      </p:pic>
      <p:pic>
        <p:nvPicPr>
          <p:cNvPr id="11" name="Immagine 10" descr="Immagine che contiene mappa, testo&#10;&#10;Descrizione generata automaticamente">
            <a:extLst>
              <a:ext uri="{FF2B5EF4-FFF2-40B4-BE49-F238E27FC236}">
                <a16:creationId xmlns:a16="http://schemas.microsoft.com/office/drawing/2014/main" id="{5A83D98F-7441-798F-0260-5B1205839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146" y="-1"/>
            <a:ext cx="7865293" cy="6857999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531130D-F269-9A07-7D84-7D352FC7F75E}"/>
              </a:ext>
            </a:extLst>
          </p:cNvPr>
          <p:cNvSpPr txBox="1"/>
          <p:nvPr/>
        </p:nvSpPr>
        <p:spPr>
          <a:xfrm>
            <a:off x="83778" y="2335218"/>
            <a:ext cx="4183591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000000"/>
                </a:solidFill>
                <a:effectLst/>
              </a:rPr>
              <a:t>Capire: </a:t>
            </a:r>
          </a:p>
          <a:p>
            <a:pPr marL="342900" indent="-342900"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  <a:effectLst/>
              </a:rPr>
              <a:t>cosa succede</a:t>
            </a:r>
          </a:p>
          <a:p>
            <a:pPr marL="342900" indent="-342900"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</a:rPr>
              <a:t>dove succede</a:t>
            </a:r>
          </a:p>
          <a:p>
            <a:pPr marL="342900" indent="-342900">
              <a:buFontTx/>
              <a:buChar char="-"/>
            </a:pPr>
            <a:r>
              <a:rPr lang="it-IT" sz="2400" b="1" dirty="0">
                <a:solidFill>
                  <a:srgbClr val="000000"/>
                </a:solidFill>
              </a:rPr>
              <a:t>quanto spesso succede</a:t>
            </a:r>
          </a:p>
          <a:p>
            <a:pPr marL="342900" indent="-342900">
              <a:buFontTx/>
              <a:buChar char="-"/>
            </a:pPr>
            <a:endParaRPr lang="it-IT" sz="2400" b="1" dirty="0">
              <a:solidFill>
                <a:srgbClr val="000000"/>
              </a:solidFill>
            </a:endParaRPr>
          </a:p>
          <a:p>
            <a:r>
              <a:rPr lang="it-IT" sz="2400" b="1" dirty="0">
                <a:solidFill>
                  <a:srgbClr val="000000"/>
                </a:solidFill>
              </a:rPr>
              <a:t>diventa fondamentale per pianificare e programmare azioni volte all’ADATTAMENTO del territorio italiano</a:t>
            </a:r>
          </a:p>
          <a:p>
            <a:pPr marL="342900" indent="-342900">
              <a:buFontTx/>
              <a:buChar char="-"/>
            </a:pPr>
            <a:endParaRPr lang="it-IT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07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C84D1-79A2-C183-8DC4-EB63924FB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58645E2-D7EF-44AD-068E-6FB5790AD9C1}"/>
              </a:ext>
            </a:extLst>
          </p:cNvPr>
          <p:cNvSpPr txBox="1"/>
          <p:nvPr/>
        </p:nvSpPr>
        <p:spPr>
          <a:xfrm>
            <a:off x="0" y="2047352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u="sng" dirty="0">
                <a:solidFill>
                  <a:srgbClr val="000000"/>
                </a:solidFill>
                <a:effectLst/>
              </a:rPr>
              <a:t>Perché un’edizione dedicata all’agricoltura?</a:t>
            </a:r>
            <a:endParaRPr lang="it-IT" sz="2400" b="1" u="sng" dirty="0">
              <a:solidFill>
                <a:srgbClr val="000000"/>
              </a:solidFill>
            </a:endParaRPr>
          </a:p>
        </p:txBody>
      </p:sp>
      <p:pic>
        <p:nvPicPr>
          <p:cNvPr id="3" name="Immagine 2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36BDDAFC-EBE2-6667-3304-91BD3373EB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3" b="27870"/>
          <a:stretch/>
        </p:blipFill>
        <p:spPr>
          <a:xfrm>
            <a:off x="0" y="1"/>
            <a:ext cx="12192000" cy="18796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9C611AB-D9CA-3FCE-543E-9BDAF918D426}"/>
              </a:ext>
            </a:extLst>
          </p:cNvPr>
          <p:cNvSpPr txBox="1"/>
          <p:nvPr/>
        </p:nvSpPr>
        <p:spPr>
          <a:xfrm>
            <a:off x="0" y="2877085"/>
            <a:ext cx="1219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effectLst/>
              </a:rPr>
              <a:t>Perché l’agricoltura, a livello globale, è un settore estremamente importante dal punto di vista climatico:</a:t>
            </a:r>
          </a:p>
          <a:p>
            <a:pPr algn="ctr"/>
            <a:r>
              <a:rPr lang="it-IT" sz="2400" b="1" dirty="0">
                <a:solidFill>
                  <a:srgbClr val="000000"/>
                </a:solidFill>
                <a:effectLst/>
              </a:rPr>
              <a:t>non solo ne </a:t>
            </a:r>
            <a:r>
              <a:rPr lang="it-IT" sz="2400" b="1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subisce</a:t>
            </a:r>
            <a:r>
              <a:rPr lang="it-IT" sz="2400" b="1" dirty="0">
                <a:solidFill>
                  <a:srgbClr val="000000"/>
                </a:solidFill>
                <a:effectLst/>
              </a:rPr>
              <a:t> gli effetti negativi ma </a:t>
            </a:r>
            <a:r>
              <a:rPr lang="it-IT" sz="2400" b="1" dirty="0">
                <a:solidFill>
                  <a:srgbClr val="000000"/>
                </a:solidFill>
                <a:effectLst/>
                <a:highlight>
                  <a:srgbClr val="FFFF00"/>
                </a:highlight>
              </a:rPr>
              <a:t>contribuisce</a:t>
            </a:r>
            <a:r>
              <a:rPr lang="it-IT" sz="2400" b="1" dirty="0">
                <a:solidFill>
                  <a:srgbClr val="000000"/>
                </a:solidFill>
                <a:effectLst/>
              </a:rPr>
              <a:t> anche a una quota significativa delle emissioni di gas serra</a:t>
            </a:r>
            <a:endParaRPr lang="it-IT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8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23D2A-053B-9241-17E8-B32553DDF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836B61EF-49A8-E1DE-E575-1297C79AC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3" b="27870"/>
          <a:stretch/>
        </p:blipFill>
        <p:spPr>
          <a:xfrm>
            <a:off x="3767666" y="54152"/>
            <a:ext cx="4656667" cy="717903"/>
          </a:xfrm>
          <a:prstGeom prst="rect">
            <a:avLst/>
          </a:prstGeom>
        </p:spPr>
      </p:pic>
      <p:pic>
        <p:nvPicPr>
          <p:cNvPr id="5" name="Immagine 4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D754BA55-6A61-4AD9-0AAF-8D4AB8D5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094" y="1015829"/>
            <a:ext cx="9951811" cy="5181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28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FE975-E3CB-FE0F-6CF1-942E02E7C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CE21CD9D-AFD7-79C5-0532-F3FB4A454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3" b="27870"/>
          <a:stretch/>
        </p:blipFill>
        <p:spPr>
          <a:xfrm>
            <a:off x="3767666" y="54152"/>
            <a:ext cx="4656667" cy="717903"/>
          </a:xfrm>
          <a:prstGeom prst="rect">
            <a:avLst/>
          </a:prstGeom>
        </p:spPr>
      </p:pic>
      <p:pic>
        <p:nvPicPr>
          <p:cNvPr id="4" name="Immagine 3" descr="Immagine che contiene testo, schermata, linea, diagramma&#10;&#10;Descrizione generata automaticamente">
            <a:extLst>
              <a:ext uri="{FF2B5EF4-FFF2-40B4-BE49-F238E27FC236}">
                <a16:creationId xmlns:a16="http://schemas.microsoft.com/office/drawing/2014/main" id="{68D858CE-6798-964A-DF45-D1B49D62D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"/>
          <a:stretch/>
        </p:blipFill>
        <p:spPr>
          <a:xfrm>
            <a:off x="0" y="2537086"/>
            <a:ext cx="6330261" cy="4320914"/>
          </a:xfrm>
          <a:prstGeom prst="rect">
            <a:avLst/>
          </a:prstGeom>
        </p:spPr>
      </p:pic>
      <p:pic>
        <p:nvPicPr>
          <p:cNvPr id="7" name="Immagine 6" descr="Immagine che contiene testo, mappa, schermata&#10;&#10;Descrizione generata automaticamente">
            <a:extLst>
              <a:ext uri="{FF2B5EF4-FFF2-40B4-BE49-F238E27FC236}">
                <a16:creationId xmlns:a16="http://schemas.microsoft.com/office/drawing/2014/main" id="{6AB2FBEF-4129-5036-DCF6-8EAF7ABEE3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8"/>
          <a:stretch/>
        </p:blipFill>
        <p:spPr>
          <a:xfrm>
            <a:off x="6208341" y="1053989"/>
            <a:ext cx="5874886" cy="475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48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B1295-576C-5458-2CC5-A443E8B6E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1F488627-870A-B6F7-4A9F-C17A414F5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3" b="27870"/>
          <a:stretch/>
        </p:blipFill>
        <p:spPr>
          <a:xfrm>
            <a:off x="3767666" y="54152"/>
            <a:ext cx="4656667" cy="71790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111A45B2-6CD6-C0AC-DBC9-F60663FF5D84}"/>
              </a:ext>
            </a:extLst>
          </p:cNvPr>
          <p:cNvSpPr txBox="1"/>
          <p:nvPr/>
        </p:nvSpPr>
        <p:spPr>
          <a:xfrm>
            <a:off x="0" y="964105"/>
            <a:ext cx="349673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effectLst/>
                <a:highlight>
                  <a:srgbClr val="00FF00"/>
                </a:highlight>
              </a:rPr>
              <a:t>Piano Nazionale Adattamento ai Cambiamenti Climatici (PNACC)</a:t>
            </a:r>
          </a:p>
          <a:p>
            <a:pPr algn="ctr"/>
            <a:endParaRPr lang="it-IT" sz="2400" b="1" dirty="0">
              <a:solidFill>
                <a:srgbClr val="000000"/>
              </a:solidFill>
            </a:endParaRPr>
          </a:p>
          <a:p>
            <a:pPr algn="ctr"/>
            <a:r>
              <a:rPr lang="it-IT" sz="2400" b="1" dirty="0">
                <a:solidFill>
                  <a:srgbClr val="000000"/>
                </a:solidFill>
              </a:rPr>
              <a:t>361 azioni previste di cui 28 riguardano il settore agricolo e 9 l’acquacultura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393A175-5D13-1760-F2DA-67BE99FB4279}"/>
              </a:ext>
            </a:extLst>
          </p:cNvPr>
          <p:cNvSpPr txBox="1"/>
          <p:nvPr/>
        </p:nvSpPr>
        <p:spPr>
          <a:xfrm>
            <a:off x="4199468" y="964105"/>
            <a:ext cx="320886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effectLst/>
                <a:highlight>
                  <a:srgbClr val="00FF00"/>
                </a:highlight>
              </a:rPr>
              <a:t>Piano Nazionale Ripresa e resilienza (PNRR)</a:t>
            </a:r>
          </a:p>
          <a:p>
            <a:pPr algn="ctr"/>
            <a:endParaRPr lang="it-IT" sz="2400" b="1" dirty="0">
              <a:solidFill>
                <a:srgbClr val="000000"/>
              </a:solidFill>
            </a:endParaRPr>
          </a:p>
          <a:p>
            <a:pPr algn="ctr"/>
            <a:r>
              <a:rPr lang="it-IT" sz="2400" b="1" dirty="0">
                <a:solidFill>
                  <a:srgbClr val="000000"/>
                </a:solidFill>
              </a:rPr>
              <a:t>prevede due investimenti specifici destinando risorse per l’economia circolare e l’agricoltura sostenibile (500 ml euro) e la resilienza dell’agrosistema irriguo (880 ml euro).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D603692-2592-8A61-36B7-7D0F17AFBB15}"/>
              </a:ext>
            </a:extLst>
          </p:cNvPr>
          <p:cNvSpPr txBox="1"/>
          <p:nvPr/>
        </p:nvSpPr>
        <p:spPr>
          <a:xfrm>
            <a:off x="8111069" y="964105"/>
            <a:ext cx="376766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effectLst/>
                <a:highlight>
                  <a:srgbClr val="00FF00"/>
                </a:highlight>
              </a:rPr>
              <a:t>Strategia Nazionale per la Biodiversità al 2030</a:t>
            </a:r>
          </a:p>
          <a:p>
            <a:pPr algn="ctr"/>
            <a:endParaRPr lang="it-IT" sz="2400" b="1" dirty="0">
              <a:solidFill>
                <a:srgbClr val="000000"/>
              </a:solidFill>
            </a:endParaRPr>
          </a:p>
          <a:p>
            <a:pPr algn="ctr"/>
            <a:r>
              <a:rPr lang="it-IT" sz="2400" b="1" dirty="0">
                <a:solidFill>
                  <a:srgbClr val="000000"/>
                </a:solidFill>
              </a:rPr>
              <a:t>prevede l’identificazione di due obiettivi strategici declinati in otto ambiti di intervento inclusi</a:t>
            </a:r>
          </a:p>
          <a:p>
            <a:pPr algn="ctr"/>
            <a:r>
              <a:rPr lang="it-IT" sz="2400" b="1" dirty="0">
                <a:solidFill>
                  <a:srgbClr val="000000"/>
                </a:solidFill>
              </a:rPr>
              <a:t>quelli denominati “Cibo e Sistemi Agricoli, Zootecnia” e “Suolo”:</a:t>
            </a:r>
          </a:p>
        </p:txBody>
      </p:sp>
    </p:spTree>
    <p:extLst>
      <p:ext uri="{BB962C8B-B14F-4D97-AF65-F5344CB8AC3E}">
        <p14:creationId xmlns:p14="http://schemas.microsoft.com/office/powerpoint/2010/main" val="661224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4440E-E9FE-5886-AE97-533077FFA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e 6">
            <a:extLst>
              <a:ext uri="{FF2B5EF4-FFF2-40B4-BE49-F238E27FC236}">
                <a16:creationId xmlns:a16="http://schemas.microsoft.com/office/drawing/2014/main" id="{40016754-3609-702A-71DF-DD77668E1795}"/>
              </a:ext>
            </a:extLst>
          </p:cNvPr>
          <p:cNvSpPr/>
          <p:nvPr/>
        </p:nvSpPr>
        <p:spPr>
          <a:xfrm>
            <a:off x="3884399" y="1194897"/>
            <a:ext cx="4656667" cy="3131345"/>
          </a:xfrm>
          <a:prstGeom prst="ellipse">
            <a:avLst/>
          </a:prstGeom>
          <a:solidFill>
            <a:srgbClr val="FFC000">
              <a:alpha val="2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D7AD9954-8D8D-E9BF-2C5F-3403568C0B5B}"/>
              </a:ext>
            </a:extLst>
          </p:cNvPr>
          <p:cNvSpPr/>
          <p:nvPr/>
        </p:nvSpPr>
        <p:spPr>
          <a:xfrm>
            <a:off x="2163232" y="2919261"/>
            <a:ext cx="4656667" cy="3131345"/>
          </a:xfrm>
          <a:prstGeom prst="ellipse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>
            <a:extLst>
              <a:ext uri="{FF2B5EF4-FFF2-40B4-BE49-F238E27FC236}">
                <a16:creationId xmlns:a16="http://schemas.microsoft.com/office/drawing/2014/main" id="{02B9FD1D-1A94-3D3D-44F3-E6FACD423A34}"/>
              </a:ext>
            </a:extLst>
          </p:cNvPr>
          <p:cNvSpPr/>
          <p:nvPr/>
        </p:nvSpPr>
        <p:spPr>
          <a:xfrm>
            <a:off x="5525581" y="3011025"/>
            <a:ext cx="4656667" cy="3131345"/>
          </a:xfrm>
          <a:prstGeom prst="ellipse">
            <a:avLst/>
          </a:prstGeom>
          <a:solidFill>
            <a:srgbClr val="00B050">
              <a:alpha val="22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 descr="Immagine che contiene testo, schermata, Carattere, design&#10;&#10;Descrizione generata automaticamente">
            <a:extLst>
              <a:ext uri="{FF2B5EF4-FFF2-40B4-BE49-F238E27FC236}">
                <a16:creationId xmlns:a16="http://schemas.microsoft.com/office/drawing/2014/main" id="{A36D0F05-D1EF-8E31-8148-DD05044A0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3" b="27870"/>
          <a:stretch/>
        </p:blipFill>
        <p:spPr>
          <a:xfrm>
            <a:off x="3767666" y="54152"/>
            <a:ext cx="4656667" cy="71790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EFC8FD5C-9871-CE0B-FA3F-A53CCA4A18DF}"/>
              </a:ext>
            </a:extLst>
          </p:cNvPr>
          <p:cNvSpPr txBox="1"/>
          <p:nvPr/>
        </p:nvSpPr>
        <p:spPr>
          <a:xfrm>
            <a:off x="2364002" y="3983285"/>
            <a:ext cx="32088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effectLst/>
              </a:rPr>
              <a:t>Piano Nazionale Adattamento ai Cambiamenti Climatici (PNACC)</a:t>
            </a:r>
            <a:endParaRPr lang="it-IT" sz="2400" b="1" dirty="0">
              <a:solidFill>
                <a:srgbClr val="00000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5710166-E085-CAF9-E2A6-8F41C7B27044}"/>
              </a:ext>
            </a:extLst>
          </p:cNvPr>
          <p:cNvSpPr txBox="1"/>
          <p:nvPr/>
        </p:nvSpPr>
        <p:spPr>
          <a:xfrm>
            <a:off x="4608299" y="1633865"/>
            <a:ext cx="320886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effectLst/>
              </a:rPr>
              <a:t>Piano Nazionale Ripresa e resilienza (PNRR)</a:t>
            </a:r>
            <a:endParaRPr lang="it-IT" sz="2400" b="1" dirty="0">
              <a:solidFill>
                <a:srgbClr val="000000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1C6741C-BCEB-5BCB-0045-7698D09FDF2B}"/>
              </a:ext>
            </a:extLst>
          </p:cNvPr>
          <p:cNvSpPr txBox="1"/>
          <p:nvPr/>
        </p:nvSpPr>
        <p:spPr>
          <a:xfrm>
            <a:off x="7294035" y="3946969"/>
            <a:ext cx="25740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000000"/>
                </a:solidFill>
                <a:effectLst/>
              </a:rPr>
              <a:t>Strategia Nazionale per la Biodiversità al 2030</a:t>
            </a:r>
          </a:p>
        </p:txBody>
      </p:sp>
      <p:sp>
        <p:nvSpPr>
          <p:cNvPr id="9" name="Freccia circolare in su 8">
            <a:extLst>
              <a:ext uri="{FF2B5EF4-FFF2-40B4-BE49-F238E27FC236}">
                <a16:creationId xmlns:a16="http://schemas.microsoft.com/office/drawing/2014/main" id="{800F75DC-D031-0DC5-25BF-763706D18E0F}"/>
              </a:ext>
            </a:extLst>
          </p:cNvPr>
          <p:cNvSpPr/>
          <p:nvPr/>
        </p:nvSpPr>
        <p:spPr>
          <a:xfrm rot="21211237">
            <a:off x="5461718" y="5500512"/>
            <a:ext cx="2490281" cy="1191953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circolare in su 9">
            <a:extLst>
              <a:ext uri="{FF2B5EF4-FFF2-40B4-BE49-F238E27FC236}">
                <a16:creationId xmlns:a16="http://schemas.microsoft.com/office/drawing/2014/main" id="{5CC59845-61CF-FB5B-B262-6144308433D9}"/>
              </a:ext>
            </a:extLst>
          </p:cNvPr>
          <p:cNvSpPr/>
          <p:nvPr/>
        </p:nvSpPr>
        <p:spPr>
          <a:xfrm rot="13854409">
            <a:off x="7770061" y="2095679"/>
            <a:ext cx="2490281" cy="1148142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1" name="Freccia circolare in su 10">
            <a:extLst>
              <a:ext uri="{FF2B5EF4-FFF2-40B4-BE49-F238E27FC236}">
                <a16:creationId xmlns:a16="http://schemas.microsoft.com/office/drawing/2014/main" id="{5E088B9E-2AE2-C6D6-D3D4-7FBD4A57BDEA}"/>
              </a:ext>
            </a:extLst>
          </p:cNvPr>
          <p:cNvSpPr/>
          <p:nvPr/>
        </p:nvSpPr>
        <p:spPr>
          <a:xfrm rot="7850360">
            <a:off x="2237088" y="1880378"/>
            <a:ext cx="2490281" cy="1148142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468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460</Words>
  <Application>Microsoft Office PowerPoint</Application>
  <PresentationFormat>Widescreen</PresentationFormat>
  <Paragraphs>53</Paragraphs>
  <Slides>13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HelveticaNeueLT Std</vt:lpstr>
      <vt:lpstr>Tema di Office</vt:lpstr>
      <vt:lpstr>Presentazione standard di PowerPoint</vt:lpstr>
      <vt:lpstr>Gli impatti e le soluzioni di adattamento al cambiamento climatico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Andrea Minutolo</dc:creator>
  <cp:lastModifiedBy>Mariangela Galimi</cp:lastModifiedBy>
  <cp:revision>2</cp:revision>
  <dcterms:created xsi:type="dcterms:W3CDTF">2024-11-19T08:43:25Z</dcterms:created>
  <dcterms:modified xsi:type="dcterms:W3CDTF">2024-11-19T14:28:14Z</dcterms:modified>
</cp:coreProperties>
</file>